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9" r:id="rId2"/>
    <p:sldId id="272" r:id="rId3"/>
    <p:sldId id="271" r:id="rId4"/>
    <p:sldId id="273" r:id="rId5"/>
    <p:sldId id="287" r:id="rId6"/>
    <p:sldId id="288" r:id="rId7"/>
    <p:sldId id="291" r:id="rId8"/>
    <p:sldId id="303" r:id="rId9"/>
    <p:sldId id="294" r:id="rId10"/>
    <p:sldId id="295" r:id="rId11"/>
    <p:sldId id="296" r:id="rId12"/>
    <p:sldId id="297" r:id="rId13"/>
    <p:sldId id="292" r:id="rId14"/>
    <p:sldId id="293" r:id="rId15"/>
    <p:sldId id="281" r:id="rId16"/>
    <p:sldId id="282" r:id="rId17"/>
    <p:sldId id="283" r:id="rId18"/>
    <p:sldId id="280" r:id="rId19"/>
    <p:sldId id="278" r:id="rId20"/>
    <p:sldId id="290" r:id="rId21"/>
    <p:sldId id="289" r:id="rId22"/>
    <p:sldId id="298" r:id="rId23"/>
    <p:sldId id="299" r:id="rId24"/>
    <p:sldId id="300" r:id="rId25"/>
    <p:sldId id="301" r:id="rId26"/>
    <p:sldId id="302" r:id="rId27"/>
    <p:sldId id="305" r:id="rId28"/>
    <p:sldId id="306" r:id="rId29"/>
    <p:sldId id="307" r:id="rId30"/>
    <p:sldId id="304" r:id="rId31"/>
    <p:sldId id="308" r:id="rId32"/>
    <p:sldId id="263" r:id="rId33"/>
    <p:sldId id="264" r:id="rId34"/>
    <p:sldId id="267" r:id="rId35"/>
    <p:sldId id="265" r:id="rId36"/>
    <p:sldId id="258" r:id="rId37"/>
    <p:sldId id="28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2D656F-A498-4E5B-A0E4-C967429139C1}">
          <p14:sldIdLst>
            <p14:sldId id="259"/>
            <p14:sldId id="272"/>
            <p14:sldId id="271"/>
            <p14:sldId id="273"/>
            <p14:sldId id="287"/>
            <p14:sldId id="288"/>
            <p14:sldId id="291"/>
            <p14:sldId id="303"/>
            <p14:sldId id="294"/>
            <p14:sldId id="295"/>
            <p14:sldId id="296"/>
            <p14:sldId id="297"/>
            <p14:sldId id="292"/>
            <p14:sldId id="293"/>
            <p14:sldId id="281"/>
            <p14:sldId id="282"/>
            <p14:sldId id="283"/>
            <p14:sldId id="280"/>
            <p14:sldId id="278"/>
            <p14:sldId id="290"/>
            <p14:sldId id="289"/>
            <p14:sldId id="298"/>
            <p14:sldId id="299"/>
            <p14:sldId id="300"/>
            <p14:sldId id="301"/>
            <p14:sldId id="302"/>
          </p14:sldIdLst>
        </p14:section>
        <p14:section name="Microservices" id="{57D65B03-B806-42D9-93D5-F9353C11E765}">
          <p14:sldIdLst>
            <p14:sldId id="305"/>
            <p14:sldId id="306"/>
            <p14:sldId id="307"/>
            <p14:sldId id="304"/>
            <p14:sldId id="308"/>
          </p14:sldIdLst>
        </p14:section>
        <p14:section name="If Time - TIPS" id="{C97FAD3E-85A0-4B77-9FAE-3F7216B36EDB}">
          <p14:sldIdLst>
            <p14:sldId id="263"/>
            <p14:sldId id="264"/>
          </p14:sldIdLst>
        </p14:section>
        <p14:section name="Wrap" id="{1E290841-B188-4842-B4AC-CC525E8F2BE8}">
          <p14:sldIdLst>
            <p14:sldId id="267"/>
            <p14:sldId id="265"/>
            <p14:sldId id="25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626" autoAdjust="0"/>
  </p:normalViewPr>
  <p:slideViewPr>
    <p:cSldViewPr snapToGrid="0">
      <p:cViewPr varScale="1">
        <p:scale>
          <a:sx n="67" d="100"/>
          <a:sy n="67" d="100"/>
        </p:scale>
        <p:origin x="129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3"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 modelId="{E3D90255-A0AD-4627-B8F1-B1D8C28812F2}" type="presParOf" srcId="{CC29E4EB-DEC7-4A77-B8FD-8661E7B639E7}" destId="{E41206EE-73A1-4D9A-A23B-07D47FA331C6}" srcOrd="5" destOrd="0" presId="urn:microsoft.com/office/officeart/2008/layout/VerticalAccentList"/>
    <dgm:cxn modelId="{D4778657-A808-40E5-96DF-F2264FB6CCB3}" type="presParOf" srcId="{CC29E4EB-DEC7-4A77-B8FD-8661E7B639E7}" destId="{D7C438E6-861C-4874-9CC6-5A207A42D000}" srcOrd="6"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7"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8" destOrd="0" presId="urn:microsoft.com/office/officeart/2008/layout/VerticalAccentList"/>
    <dgm:cxn modelId="{4E8266F2-AEA4-400F-8C6A-EC57772388C4}" type="presParOf" srcId="{CC29E4EB-DEC7-4A77-B8FD-8661E7B639E7}" destId="{6C109A5E-CE0F-4B40-BF07-54C0A1F9D89E}" srcOrd="9"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10"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D</a:t>
          </a:r>
        </a:p>
      </dsp:txBody>
      <dsp:txXfrm>
        <a:off x="2164759" y="2118827"/>
        <a:ext cx="1482681" cy="741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D26D1-8A32-4661-987C-BB7DFD4D4B9A}" type="datetimeFigureOut">
              <a:rPr lang="en-US" smtClean="0"/>
              <a:t>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21525-FA02-4EFB-9D77-E9C6E69B6435}" type="slidenum">
              <a:rPr lang="en-US" smtClean="0"/>
              <a:t>‹#›</a:t>
            </a:fld>
            <a:endParaRPr lang="en-US"/>
          </a:p>
        </p:txBody>
      </p:sp>
    </p:spTree>
    <p:extLst>
      <p:ext uri="{BB962C8B-B14F-4D97-AF65-F5344CB8AC3E}">
        <p14:creationId xmlns:p14="http://schemas.microsoft.com/office/powerpoint/2010/main" val="283863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1/18/2018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7144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10</a:t>
            </a:fld>
            <a:endParaRPr lang="en-US"/>
          </a:p>
        </p:txBody>
      </p:sp>
    </p:spTree>
    <p:extLst>
      <p:ext uri="{BB962C8B-B14F-4D97-AF65-F5344CB8AC3E}">
        <p14:creationId xmlns:p14="http://schemas.microsoft.com/office/powerpoint/2010/main" val="124139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11</a:t>
            </a:fld>
            <a:endParaRPr lang="en-US"/>
          </a:p>
        </p:txBody>
      </p:sp>
    </p:spTree>
    <p:extLst>
      <p:ext uri="{BB962C8B-B14F-4D97-AF65-F5344CB8AC3E}">
        <p14:creationId xmlns:p14="http://schemas.microsoft.com/office/powerpoint/2010/main" val="1145358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12</a:t>
            </a:fld>
            <a:endParaRPr lang="en-US"/>
          </a:p>
        </p:txBody>
      </p:sp>
    </p:spTree>
    <p:extLst>
      <p:ext uri="{BB962C8B-B14F-4D97-AF65-F5344CB8AC3E}">
        <p14:creationId xmlns:p14="http://schemas.microsoft.com/office/powerpoint/2010/main" val="1745644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1/18/2018 3:22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13</a:t>
            </a:fld>
            <a:endParaRPr lang="en-US" altLang="en-US"/>
          </a:p>
        </p:txBody>
      </p:sp>
    </p:spTree>
    <p:extLst>
      <p:ext uri="{BB962C8B-B14F-4D97-AF65-F5344CB8AC3E}">
        <p14:creationId xmlns:p14="http://schemas.microsoft.com/office/powerpoint/2010/main" val="4033924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14</a:t>
            </a:fld>
            <a:endParaRPr lang="en-AU"/>
          </a:p>
        </p:txBody>
      </p:sp>
    </p:spTree>
    <p:extLst>
      <p:ext uri="{BB962C8B-B14F-4D97-AF65-F5344CB8AC3E}">
        <p14:creationId xmlns:p14="http://schemas.microsoft.com/office/powerpoint/2010/main" val="403476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15</a:t>
            </a:fld>
            <a:endParaRPr lang="en-US"/>
          </a:p>
        </p:txBody>
      </p:sp>
    </p:spTree>
    <p:extLst>
      <p:ext uri="{BB962C8B-B14F-4D97-AF65-F5344CB8AC3E}">
        <p14:creationId xmlns:p14="http://schemas.microsoft.com/office/powerpoint/2010/main" val="4171068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16</a:t>
            </a:fld>
            <a:endParaRPr lang="en-US"/>
          </a:p>
        </p:txBody>
      </p:sp>
    </p:spTree>
    <p:extLst>
      <p:ext uri="{BB962C8B-B14F-4D97-AF65-F5344CB8AC3E}">
        <p14:creationId xmlns:p14="http://schemas.microsoft.com/office/powerpoint/2010/main" val="693332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17</a:t>
            </a:fld>
            <a:endParaRPr lang="en-US"/>
          </a:p>
        </p:txBody>
      </p:sp>
    </p:spTree>
    <p:extLst>
      <p:ext uri="{BB962C8B-B14F-4D97-AF65-F5344CB8AC3E}">
        <p14:creationId xmlns:p14="http://schemas.microsoft.com/office/powerpoint/2010/main" val="3708509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1/18/2018 3:22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596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52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2880192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20</a:t>
            </a:fld>
            <a:endParaRPr lang="en-US"/>
          </a:p>
        </p:txBody>
      </p:sp>
    </p:spTree>
    <p:extLst>
      <p:ext uri="{BB962C8B-B14F-4D97-AF65-F5344CB8AC3E}">
        <p14:creationId xmlns:p14="http://schemas.microsoft.com/office/powerpoint/2010/main" val="373746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21</a:t>
            </a:fld>
            <a:endParaRPr lang="en-AU"/>
          </a:p>
        </p:txBody>
      </p:sp>
    </p:spTree>
    <p:extLst>
      <p:ext uri="{BB962C8B-B14F-4D97-AF65-F5344CB8AC3E}">
        <p14:creationId xmlns:p14="http://schemas.microsoft.com/office/powerpoint/2010/main" val="2230341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22</a:t>
            </a:fld>
            <a:endParaRPr lang="en-US"/>
          </a:p>
        </p:txBody>
      </p:sp>
    </p:spTree>
    <p:extLst>
      <p:ext uri="{BB962C8B-B14F-4D97-AF65-F5344CB8AC3E}">
        <p14:creationId xmlns:p14="http://schemas.microsoft.com/office/powerpoint/2010/main" val="218562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23</a:t>
            </a:fld>
            <a:endParaRPr lang="en-US"/>
          </a:p>
        </p:txBody>
      </p:sp>
    </p:spTree>
    <p:extLst>
      <p:ext uri="{BB962C8B-B14F-4D97-AF65-F5344CB8AC3E}">
        <p14:creationId xmlns:p14="http://schemas.microsoft.com/office/powerpoint/2010/main" val="3752498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24</a:t>
            </a:fld>
            <a:endParaRPr lang="en-US"/>
          </a:p>
        </p:txBody>
      </p:sp>
    </p:spTree>
    <p:extLst>
      <p:ext uri="{BB962C8B-B14F-4D97-AF65-F5344CB8AC3E}">
        <p14:creationId xmlns:p14="http://schemas.microsoft.com/office/powerpoint/2010/main" val="3526964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25</a:t>
            </a:fld>
            <a:endParaRPr lang="en-US"/>
          </a:p>
        </p:txBody>
      </p:sp>
    </p:spTree>
    <p:extLst>
      <p:ext uri="{BB962C8B-B14F-4D97-AF65-F5344CB8AC3E}">
        <p14:creationId xmlns:p14="http://schemas.microsoft.com/office/powerpoint/2010/main" val="919729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26</a:t>
            </a:fld>
            <a:endParaRPr lang="en-US"/>
          </a:p>
        </p:txBody>
      </p:sp>
    </p:spTree>
    <p:extLst>
      <p:ext uri="{BB962C8B-B14F-4D97-AF65-F5344CB8AC3E}">
        <p14:creationId xmlns:p14="http://schemas.microsoft.com/office/powerpoint/2010/main" val="2969292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27</a:t>
            </a:fld>
            <a:endParaRPr lang="en-US"/>
          </a:p>
        </p:txBody>
      </p:sp>
    </p:spTree>
    <p:extLst>
      <p:ext uri="{BB962C8B-B14F-4D97-AF65-F5344CB8AC3E}">
        <p14:creationId xmlns:p14="http://schemas.microsoft.com/office/powerpoint/2010/main" val="1897533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28</a:t>
            </a:fld>
            <a:endParaRPr lang="en-US"/>
          </a:p>
        </p:txBody>
      </p:sp>
    </p:spTree>
    <p:extLst>
      <p:ext uri="{BB962C8B-B14F-4D97-AF65-F5344CB8AC3E}">
        <p14:creationId xmlns:p14="http://schemas.microsoft.com/office/powerpoint/2010/main" val="3068235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29</a:t>
            </a:fld>
            <a:endParaRPr lang="en-US"/>
          </a:p>
        </p:txBody>
      </p:sp>
    </p:spTree>
    <p:extLst>
      <p:ext uri="{BB962C8B-B14F-4D97-AF65-F5344CB8AC3E}">
        <p14:creationId xmlns:p14="http://schemas.microsoft.com/office/powerpoint/2010/main" val="222716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3</a:t>
            </a:fld>
            <a:endParaRPr lang="en-US"/>
          </a:p>
        </p:txBody>
      </p:sp>
    </p:spTree>
    <p:extLst>
      <p:ext uri="{BB962C8B-B14F-4D97-AF65-F5344CB8AC3E}">
        <p14:creationId xmlns:p14="http://schemas.microsoft.com/office/powerpoint/2010/main" val="129488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30</a:t>
            </a:fld>
            <a:endParaRPr lang="en-US"/>
          </a:p>
        </p:txBody>
      </p:sp>
    </p:spTree>
    <p:extLst>
      <p:ext uri="{BB962C8B-B14F-4D97-AF65-F5344CB8AC3E}">
        <p14:creationId xmlns:p14="http://schemas.microsoft.com/office/powerpoint/2010/main" val="3346570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31</a:t>
            </a:fld>
            <a:endParaRPr lang="en-US"/>
          </a:p>
        </p:txBody>
      </p:sp>
    </p:spTree>
    <p:extLst>
      <p:ext uri="{BB962C8B-B14F-4D97-AF65-F5344CB8AC3E}">
        <p14:creationId xmlns:p14="http://schemas.microsoft.com/office/powerpoint/2010/main" val="629888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2920534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33</a:t>
            </a:fld>
            <a:endParaRPr lang="en-US"/>
          </a:p>
        </p:txBody>
      </p:sp>
    </p:spTree>
    <p:extLst>
      <p:ext uri="{BB962C8B-B14F-4D97-AF65-F5344CB8AC3E}">
        <p14:creationId xmlns:p14="http://schemas.microsoft.com/office/powerpoint/2010/main" val="2494455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34</a:t>
            </a:fld>
            <a:endParaRPr lang="en-US"/>
          </a:p>
        </p:txBody>
      </p:sp>
    </p:spTree>
    <p:extLst>
      <p:ext uri="{BB962C8B-B14F-4D97-AF65-F5344CB8AC3E}">
        <p14:creationId xmlns:p14="http://schemas.microsoft.com/office/powerpoint/2010/main" val="2199295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t>35</a:t>
            </a:fld>
            <a:endParaRPr lang="en-US"/>
          </a:p>
        </p:txBody>
      </p:sp>
    </p:spTree>
    <p:extLst>
      <p:ext uri="{BB962C8B-B14F-4D97-AF65-F5344CB8AC3E}">
        <p14:creationId xmlns:p14="http://schemas.microsoft.com/office/powerpoint/2010/main" val="885282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36</a:t>
            </a:fld>
            <a:endParaRPr lang="en-US"/>
          </a:p>
        </p:txBody>
      </p:sp>
    </p:spTree>
    <p:extLst>
      <p:ext uri="{BB962C8B-B14F-4D97-AF65-F5344CB8AC3E}">
        <p14:creationId xmlns:p14="http://schemas.microsoft.com/office/powerpoint/2010/main" val="519766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37</a:t>
            </a:fld>
            <a:endParaRPr lang="en-US"/>
          </a:p>
        </p:txBody>
      </p:sp>
    </p:spTree>
    <p:extLst>
      <p:ext uri="{BB962C8B-B14F-4D97-AF65-F5344CB8AC3E}">
        <p14:creationId xmlns:p14="http://schemas.microsoft.com/office/powerpoint/2010/main" val="316747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4</a:t>
            </a:fld>
            <a:endParaRPr lang="en-US"/>
          </a:p>
        </p:txBody>
      </p:sp>
    </p:spTree>
    <p:extLst>
      <p:ext uri="{BB962C8B-B14F-4D97-AF65-F5344CB8AC3E}">
        <p14:creationId xmlns:p14="http://schemas.microsoft.com/office/powerpoint/2010/main" val="415439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1/18/2018 3:22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552335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6</a:t>
            </a:fld>
            <a:endParaRPr lang="en-US"/>
          </a:p>
        </p:txBody>
      </p:sp>
    </p:spTree>
    <p:extLst>
      <p:ext uri="{BB962C8B-B14F-4D97-AF65-F5344CB8AC3E}">
        <p14:creationId xmlns:p14="http://schemas.microsoft.com/office/powerpoint/2010/main" val="1397844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9701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 = Application </a:t>
            </a:r>
            <a:r>
              <a:rPr lang="en-US" dirty="0" err="1"/>
              <a:t>Lifecylce</a:t>
            </a:r>
            <a:r>
              <a:rPr lang="en-US" dirty="0"/>
              <a:t> Management</a:t>
            </a:r>
          </a:p>
          <a:p>
            <a:r>
              <a:rPr lang="en-US" dirty="0"/>
              <a:t>SDLC = Software Development Lifecycle Management</a:t>
            </a:r>
          </a:p>
          <a:p>
            <a:r>
              <a:rPr lang="en-US" dirty="0"/>
              <a:t>https://blogs.msdn.microsoft.com/visualstudioalmrangers/2017/01/17/alm-sdlc-and-devops-which-witch-is-which/</a:t>
            </a:r>
          </a:p>
          <a:p>
            <a:endParaRPr lang="en-US" dirty="0"/>
          </a:p>
        </p:txBody>
      </p:sp>
      <p:sp>
        <p:nvSpPr>
          <p:cNvPr id="4" name="Slide Number Placeholder 3"/>
          <p:cNvSpPr>
            <a:spLocks noGrp="1"/>
          </p:cNvSpPr>
          <p:nvPr>
            <p:ph type="sldNum" sz="quarter" idx="10"/>
          </p:nvPr>
        </p:nvSpPr>
        <p:spPr/>
        <p:txBody>
          <a:bodyPr/>
          <a:lstStyle/>
          <a:p>
            <a:fld id="{81EBB3E9-BC4E-4DFC-8E11-430864F3D5ED}" type="slidenum">
              <a:rPr lang="en-US" smtClean="0"/>
              <a:t>8</a:t>
            </a:fld>
            <a:endParaRPr lang="en-US"/>
          </a:p>
        </p:txBody>
      </p:sp>
    </p:spTree>
    <p:extLst>
      <p:ext uri="{BB962C8B-B14F-4D97-AF65-F5344CB8AC3E}">
        <p14:creationId xmlns:p14="http://schemas.microsoft.com/office/powerpoint/2010/main" val="116379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9</a:t>
            </a:fld>
            <a:endParaRPr lang="en-US"/>
          </a:p>
        </p:txBody>
      </p:sp>
    </p:spTree>
    <p:extLst>
      <p:ext uri="{BB962C8B-B14F-4D97-AF65-F5344CB8AC3E}">
        <p14:creationId xmlns:p14="http://schemas.microsoft.com/office/powerpoint/2010/main" val="4093584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1587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27359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0890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435290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5505213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507282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44480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841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6751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3540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14924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42353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0"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2653168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8238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317763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06055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63537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3011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18943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8310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841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405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88390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71787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itproguru.com/" TargetMode="External"/><Relationship Id="rId7" Type="http://schemas.openxmlformats.org/officeDocument/2006/relationships/hyperlink" Target="http://mslibrary/Books/Pages/Bib/Bib_0361777.aspx"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twitter.com/itproguru" TargetMode="External"/><Relationship Id="rId5" Type="http://schemas.openxmlformats.org/officeDocument/2006/relationships/hyperlink" Target="http://linkedin.com/in/danstolts" TargetMode="External"/><Relationship Id="rId4" Type="http://schemas.openxmlformats.org/officeDocument/2006/relationships/hyperlink" Target="http://itproguru.com/join" TargetMode="Externa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25.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7.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26.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aka.ms/534Labs" TargetMode="External"/><Relationship Id="rId2" Type="http://schemas.openxmlformats.org/officeDocument/2006/relationships/notesSlide" Target="../notesSlides/notesSlide30.xml"/><Relationship Id="rId1" Type="http://schemas.openxmlformats.org/officeDocument/2006/relationships/slideLayout" Target="../slideLayouts/slideLayout22.xml"/><Relationship Id="rId5" Type="http://schemas.openxmlformats.org/officeDocument/2006/relationships/hyperlink" Target="http://docs.microsoft.com/" TargetMode="External"/><Relationship Id="rId4" Type="http://schemas.openxmlformats.org/officeDocument/2006/relationships/hyperlink" Target="http://portal.azure.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37.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emf"/></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92088"/>
            <a:ext cx="8902700" cy="1489075"/>
          </a:xfrm>
        </p:spPr>
        <p:txBody>
          <a:bodyPr>
            <a:normAutofit fontScale="90000"/>
          </a:bodyPr>
          <a:lstStyle/>
          <a:p>
            <a:pPr>
              <a:spcBef>
                <a:spcPts val="0"/>
              </a:spcBef>
              <a:spcAft>
                <a:spcPts val="333"/>
              </a:spcAft>
              <a:defRPr/>
            </a:pPr>
            <a:r>
              <a:rPr lang="en-US" dirty="0"/>
              <a:t>Exam Jump Start 70-535</a:t>
            </a:r>
            <a:br>
              <a:rPr lang="en-US" dirty="0"/>
            </a:br>
            <a:r>
              <a:rPr lang="en-US" sz="4900" dirty="0">
                <a:effectLst>
                  <a:outerShdw blurRad="38100" dist="38100" dir="2700000" algn="tl">
                    <a:srgbClr val="000000">
                      <a:alpha val="43137"/>
                    </a:srgbClr>
                  </a:outerShdw>
                </a:effectLst>
              </a:rPr>
              <a:t>Architecting Microsoft Azure Solutions</a:t>
            </a:r>
            <a:br>
              <a:rPr lang="en-US" sz="4900" dirty="0">
                <a:effectLst>
                  <a:outerShdw blurRad="38100" dist="38100" dir="2700000" algn="tl">
                    <a:srgbClr val="000000">
                      <a:alpha val="43137"/>
                    </a:srgbClr>
                  </a:outerShdw>
                </a:effectLst>
              </a:rPr>
            </a:br>
            <a:r>
              <a:rPr lang="en-US" sz="4900"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7" name="Text Placeholder 4"/>
          <p:cNvSpPr txBox="1">
            <a:spLocks/>
          </p:cNvSpPr>
          <p:nvPr/>
        </p:nvSpPr>
        <p:spPr>
          <a:xfrm>
            <a:off x="735474" y="2115794"/>
            <a:ext cx="5715726" cy="2629006"/>
          </a:xfrm>
          <a:prstGeom prst="rect">
            <a:avLst/>
          </a:prstGeom>
          <a:noFill/>
          <a:ln>
            <a:solidFill>
              <a:srgbClr val="00B050"/>
            </a:solidFill>
          </a:ln>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Dan Stolts - Author</a:t>
            </a:r>
          </a:p>
          <a:p>
            <a:r>
              <a:rPr lang="en-US" sz="2400" dirty="0"/>
              <a:t>Chief Technology Strategist, Microsoft</a:t>
            </a:r>
          </a:p>
          <a:p>
            <a:r>
              <a:rPr lang="en-US" sz="2400" dirty="0">
                <a:hlinkClick r:id="rId3"/>
              </a:rPr>
              <a:t>http://ITProGuru.com</a:t>
            </a:r>
            <a:endParaRPr lang="en-US" sz="2400" dirty="0"/>
          </a:p>
          <a:p>
            <a:r>
              <a:rPr lang="en-US" sz="2400" dirty="0">
                <a:hlinkClick r:id="rId4"/>
              </a:rPr>
              <a:t>http://ITProGuru.com/join</a:t>
            </a:r>
            <a:endParaRPr lang="en-US" sz="2400" dirty="0"/>
          </a:p>
          <a:p>
            <a:r>
              <a:rPr lang="en-US" sz="2400" dirty="0">
                <a:hlinkClick r:id="rId5"/>
              </a:rPr>
              <a:t>http://LinkedIn.com/in/danstolts</a:t>
            </a:r>
            <a:r>
              <a:rPr lang="en-US" sz="2400" dirty="0"/>
              <a:t>  </a:t>
            </a:r>
          </a:p>
          <a:p>
            <a:r>
              <a:rPr lang="en-US" sz="2400" dirty="0"/>
              <a:t>ITProGuru@Microsoft.com</a:t>
            </a:r>
          </a:p>
          <a:p>
            <a:r>
              <a:rPr lang="en-US" sz="2400" dirty="0">
                <a:hlinkClick r:id="rId6"/>
              </a:rPr>
              <a:t>@ITProGuru</a:t>
            </a:r>
            <a:endParaRPr lang="en-US" sz="2400" dirty="0"/>
          </a:p>
        </p:txBody>
      </p:sp>
      <p:pic>
        <p:nvPicPr>
          <p:cNvPr id="6" name="Picture 5">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9601" y="1498215"/>
            <a:ext cx="3695530" cy="453439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83266" y="192088"/>
            <a:ext cx="2601573" cy="555436"/>
          </a:xfrm>
          <a:prstGeom prst="rect">
            <a:avLst/>
          </a:prstGeom>
          <a:solidFill>
            <a:schemeClr val="bg1"/>
          </a:solidFill>
        </p:spPr>
      </p:pic>
      <p:sp>
        <p:nvSpPr>
          <p:cNvPr id="8" name="TextBox 7"/>
          <p:cNvSpPr txBox="1"/>
          <p:nvPr/>
        </p:nvSpPr>
        <p:spPr>
          <a:xfrm>
            <a:off x="7722977" y="6222652"/>
            <a:ext cx="4122153" cy="523220"/>
          </a:xfrm>
          <a:prstGeom prst="rect">
            <a:avLst/>
          </a:prstGeom>
          <a:noFill/>
          <a:ln>
            <a:solidFill>
              <a:srgbClr val="0070C0"/>
            </a:solidFill>
          </a:ln>
        </p:spPr>
        <p:txBody>
          <a:bodyPr wrap="square" rtlCol="0">
            <a:spAutoFit/>
          </a:bodyPr>
          <a:lstStyle/>
          <a:p>
            <a:pPr algn="ctr"/>
            <a:r>
              <a:rPr lang="en-US" sz="2800" dirty="0"/>
              <a:t>Microsoft Virtual Academy</a:t>
            </a:r>
          </a:p>
        </p:txBody>
      </p:sp>
      <p:sp>
        <p:nvSpPr>
          <p:cNvPr id="9" name="Decagon 8"/>
          <p:cNvSpPr/>
          <p:nvPr/>
        </p:nvSpPr>
        <p:spPr>
          <a:xfrm>
            <a:off x="599521" y="5127571"/>
            <a:ext cx="6097311" cy="1576604"/>
          </a:xfrm>
          <a:prstGeom prst="dec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rgbClr val="0070C0"/>
                </a:solidFill>
              </a:rPr>
              <a:t>Join…</a:t>
            </a:r>
          </a:p>
          <a:p>
            <a:pPr algn="ctr"/>
            <a:r>
              <a:rPr lang="en-US" sz="3600" b="1" dirty="0">
                <a:solidFill>
                  <a:srgbClr val="0070C0"/>
                </a:solidFill>
              </a:rPr>
              <a:t>ITProGuru.com/Join</a:t>
            </a:r>
            <a:endParaRPr lang="en-US" sz="3600" dirty="0">
              <a:solidFill>
                <a:srgbClr val="0070C0"/>
              </a:solidFill>
            </a:endParaRPr>
          </a:p>
        </p:txBody>
      </p:sp>
      <p:sp>
        <p:nvSpPr>
          <p:cNvPr id="2" name="TextBox 1">
            <a:extLst>
              <a:ext uri="{FF2B5EF4-FFF2-40B4-BE49-F238E27FC236}">
                <a16:creationId xmlns:a16="http://schemas.microsoft.com/office/drawing/2014/main" id="{A44A372A-2950-458C-BF58-F538414ADCF2}"/>
              </a:ext>
            </a:extLst>
          </p:cNvPr>
          <p:cNvSpPr txBox="1"/>
          <p:nvPr/>
        </p:nvSpPr>
        <p:spPr>
          <a:xfrm>
            <a:off x="11375923" y="3677265"/>
            <a:ext cx="469207" cy="646331"/>
          </a:xfrm>
          <a:prstGeom prst="rect">
            <a:avLst/>
          </a:prstGeom>
          <a:solidFill>
            <a:schemeClr val="tx1"/>
          </a:solidFill>
        </p:spPr>
        <p:txBody>
          <a:bodyPr wrap="square" rtlCol="0">
            <a:spAutoFit/>
          </a:bodyPr>
          <a:lstStyle/>
          <a:p>
            <a:r>
              <a:rPr lang="en-US" sz="3600" dirty="0">
                <a:solidFill>
                  <a:schemeClr val="bg1"/>
                </a:solidFill>
              </a:rPr>
              <a:t>5</a:t>
            </a:r>
          </a:p>
        </p:txBody>
      </p:sp>
      <p:cxnSp>
        <p:nvCxnSpPr>
          <p:cNvPr id="5" name="Straight Connector 4">
            <a:extLst>
              <a:ext uri="{FF2B5EF4-FFF2-40B4-BE49-F238E27FC236}">
                <a16:creationId xmlns:a16="http://schemas.microsoft.com/office/drawing/2014/main" id="{A7633C27-292B-43D2-AF33-DD9F1C5095FE}"/>
              </a:ext>
            </a:extLst>
          </p:cNvPr>
          <p:cNvCxnSpPr>
            <a:cxnSpLocks/>
          </p:cNvCxnSpPr>
          <p:nvPr/>
        </p:nvCxnSpPr>
        <p:spPr>
          <a:xfrm flipH="1">
            <a:off x="11456526" y="4434348"/>
            <a:ext cx="363792" cy="45720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DF9BEA1-FD83-47DB-904D-FA45C6DC2829}"/>
              </a:ext>
            </a:extLst>
          </p:cNvPr>
          <p:cNvCxnSpPr>
            <a:cxnSpLocks/>
          </p:cNvCxnSpPr>
          <p:nvPr/>
        </p:nvCxnSpPr>
        <p:spPr>
          <a:xfrm>
            <a:off x="11503742" y="4513642"/>
            <a:ext cx="265189" cy="338577"/>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802533" y="344800"/>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
        <p:nvSpPr>
          <p:cNvPr id="5" name="Rectangle 4">
            <a:extLst>
              <a:ext uri="{FF2B5EF4-FFF2-40B4-BE49-F238E27FC236}">
                <a16:creationId xmlns:a16="http://schemas.microsoft.com/office/drawing/2014/main" id="{D8F8DA41-AF31-4B0C-982E-56CE30658178}"/>
              </a:ext>
            </a:extLst>
          </p:cNvPr>
          <p:cNvSpPr/>
          <p:nvPr/>
        </p:nvSpPr>
        <p:spPr>
          <a:xfrm>
            <a:off x="86734" y="1889448"/>
            <a:ext cx="2845652" cy="1938992"/>
          </a:xfrm>
          <a:prstGeom prst="rect">
            <a:avLst/>
          </a:prstGeom>
        </p:spPr>
        <p:txBody>
          <a:bodyPr wrap="square">
            <a:spAutoFit/>
          </a:bodyPr>
          <a:lstStyle/>
          <a:p>
            <a:pPr marL="457200" indent="-457200">
              <a:buFont typeface="Arial" panose="020B0604020202020204" pitchFamily="34" charset="0"/>
              <a:buChar char="•"/>
            </a:pPr>
            <a:r>
              <a:rPr lang="en-US" sz="2000" dirty="0"/>
              <a:t>How long does it take?</a:t>
            </a:r>
          </a:p>
          <a:p>
            <a:pPr marL="457200" indent="-457200">
              <a:buFont typeface="Arial" panose="020B0604020202020204" pitchFamily="34" charset="0"/>
              <a:buChar char="•"/>
            </a:pPr>
            <a:r>
              <a:rPr lang="en-US" sz="2000" dirty="0"/>
              <a:t>Where is the waste? </a:t>
            </a:r>
          </a:p>
          <a:p>
            <a:pPr marL="457200" indent="-457200">
              <a:buFont typeface="Arial" panose="020B0604020202020204" pitchFamily="34" charset="0"/>
              <a:buChar char="•"/>
            </a:pPr>
            <a:r>
              <a:rPr lang="en-US" sz="2000" dirty="0"/>
              <a:t>How much waste</a:t>
            </a:r>
          </a:p>
          <a:p>
            <a:pPr marL="457200" indent="-457200">
              <a:buFont typeface="Arial" panose="020B0604020202020204" pitchFamily="34" charset="0"/>
              <a:buChar char="•"/>
            </a:pPr>
            <a:r>
              <a:rPr lang="en-US" sz="2000" dirty="0"/>
              <a:t>Total time?</a:t>
            </a:r>
          </a:p>
          <a:p>
            <a:pPr marL="457200" indent="-457200">
              <a:buFont typeface="Arial" panose="020B0604020202020204" pitchFamily="34" charset="0"/>
              <a:buChar char="•"/>
            </a:pPr>
            <a:r>
              <a:rPr lang="en-US" sz="2000" dirty="0"/>
              <a:t>Homerun: Total Cost</a:t>
            </a:r>
          </a:p>
        </p:txBody>
      </p:sp>
    </p:spTree>
    <p:extLst>
      <p:ext uri="{BB962C8B-B14F-4D97-AF65-F5344CB8AC3E}">
        <p14:creationId xmlns:p14="http://schemas.microsoft.com/office/powerpoint/2010/main" val="1644606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18487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560727" y="251613"/>
            <a:ext cx="10515600"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2611716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7030A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240084"/>
            <a:ext cx="11379200" cy="1325563"/>
          </a:xfrm>
        </p:spPr>
        <p:txBody>
          <a:bodyPr/>
          <a:lstStyle/>
          <a:p>
            <a:r>
              <a:rPr lang="en-US" sz="4400" dirty="0"/>
              <a:t>Cloud is 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VIRTUAL</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SERVICE FABRIC</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Cloud Foundry,</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Marathon, </a:t>
            </a: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Deis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Docker Swarm</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Mesos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505050">
                    <a:lumMod val="75000"/>
                    <a:lumOff val="25000"/>
                  </a:srgbClr>
                </a:solidFill>
                <a:effectLst/>
                <a:uLnTx/>
                <a:uFillTx/>
                <a:latin typeface="Segoe UI"/>
                <a:ea typeface="+mn-ea"/>
                <a:cs typeface="+mn-cs"/>
              </a:rPr>
              <a:t>Windows and Linux</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WE ALL LOOK ALIKE</a:t>
              </a:r>
            </a:p>
          </p:txBody>
        </p:sp>
      </p:grpSp>
      <p:sp>
        <p:nvSpPr>
          <p:cNvPr id="55" name="TextBox 54"/>
          <p:cNvSpPr txBox="1"/>
          <p:nvPr/>
        </p:nvSpPr>
        <p:spPr>
          <a:xfrm>
            <a:off x="-193" y="5801973"/>
            <a:ext cx="12192000" cy="52322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47220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1"/>
            <a:ext cx="11890296" cy="1822988"/>
          </a:xfrm>
        </p:spPr>
        <p:txBody>
          <a:bodyPr/>
          <a:lstStyle/>
          <a:p>
            <a:r>
              <a:rPr lang="en-US" dirty="0"/>
              <a:t>Architect Defined</a:t>
            </a:r>
          </a:p>
        </p:txBody>
      </p:sp>
      <p:sp>
        <p:nvSpPr>
          <p:cNvPr id="4" name="Text Placeholder 3"/>
          <p:cNvSpPr>
            <a:spLocks noGrp="1"/>
          </p:cNvSpPr>
          <p:nvPr>
            <p:ph type="body" sz="quarter" idx="14"/>
          </p:nvPr>
        </p:nvSpPr>
        <p:spPr>
          <a:xfrm>
            <a:off x="0" y="1714500"/>
            <a:ext cx="11890296" cy="2590800"/>
          </a:xfrm>
        </p:spPr>
        <p:txBody>
          <a:bodyPr/>
          <a:lstStyle/>
          <a:p>
            <a:pPr marL="0" indent="0"/>
            <a:r>
              <a:rPr lang="en-US" sz="4000" dirty="0"/>
              <a:t>Noun: </a:t>
            </a:r>
          </a:p>
          <a:p>
            <a:pPr marL="0" indent="0"/>
            <a:r>
              <a:rPr lang="en-US" sz="4000" dirty="0"/>
              <a:t>1. a person who designs and in many cases also supervises construction</a:t>
            </a:r>
          </a:p>
          <a:p>
            <a:pPr marL="0" indent="0"/>
            <a:r>
              <a:rPr lang="en-US" sz="4000" dirty="0"/>
              <a:t>2. the deviser, maker, or creator of anything: the architects of the Constitution of the United States.</a:t>
            </a:r>
          </a:p>
          <a:p>
            <a:pPr marL="0" indent="0"/>
            <a:endParaRPr lang="en-US" sz="4000" dirty="0"/>
          </a:p>
          <a:p>
            <a:pPr marL="0" indent="0"/>
            <a:r>
              <a:rPr lang="en-US" sz="4000" dirty="0"/>
              <a:t>Verb:</a:t>
            </a:r>
          </a:p>
          <a:p>
            <a:pPr marL="0" indent="0"/>
            <a:r>
              <a:rPr lang="en-US" sz="4000" dirty="0"/>
              <a:t>4. to plan, organize, or structure as an architect: The house is well architected.</a:t>
            </a:r>
          </a:p>
          <a:p>
            <a:pPr marL="0" indent="0"/>
            <a:endParaRPr lang="en-US" sz="4000" dirty="0"/>
          </a:p>
          <a:p>
            <a:pPr marL="0" indent="0"/>
            <a:endParaRPr lang="en-US" sz="4000" dirty="0"/>
          </a:p>
        </p:txBody>
      </p:sp>
      <p:sp>
        <p:nvSpPr>
          <p:cNvPr id="5" name="Explosion 2 4"/>
          <p:cNvSpPr/>
          <p:nvPr/>
        </p:nvSpPr>
        <p:spPr>
          <a:xfrm>
            <a:off x="6864439" y="-314325"/>
            <a:ext cx="6078675" cy="2796637"/>
          </a:xfrm>
          <a:prstGeom prst="irregularSeal2">
            <a:avLst/>
          </a:prstGeom>
          <a:solidFill>
            <a:srgbClr val="92D05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2800" dirty="0">
                <a:solidFill>
                  <a:schemeClr val="bg1"/>
                </a:solidFill>
              </a:rPr>
              <a:t>Given Challenge </a:t>
            </a:r>
          </a:p>
          <a:p>
            <a:pPr algn="ctr"/>
            <a:r>
              <a:rPr lang="en-US" sz="2800" dirty="0">
                <a:solidFill>
                  <a:schemeClr val="bg1"/>
                </a:solidFill>
              </a:rPr>
              <a:t>&lt;=&gt; </a:t>
            </a:r>
          </a:p>
          <a:p>
            <a:pPr algn="ctr"/>
            <a:r>
              <a:rPr lang="en-US" sz="2800" dirty="0">
                <a:solidFill>
                  <a:schemeClr val="bg1"/>
                </a:solidFill>
              </a:rPr>
              <a:t>Create Solution</a:t>
            </a:r>
            <a:endParaRPr lang="en-US" sz="2400" dirty="0">
              <a:solidFill>
                <a:schemeClr val="bg1"/>
              </a:solidFill>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a:xfrm>
            <a:off x="839788" y="457200"/>
            <a:ext cx="3932237" cy="870155"/>
          </a:xfrm>
        </p:spPr>
        <p:txBody>
          <a:bodyPr/>
          <a:lstStyle/>
          <a:p>
            <a:r>
              <a:rPr lang="en-US" dirty="0"/>
              <a:t>DevOps Journey</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idx="1"/>
          </p:nvPr>
        </p:nvSpPr>
        <p:spPr>
          <a:xfrm>
            <a:off x="6705599" y="400301"/>
            <a:ext cx="5165263" cy="2080240"/>
          </a:xfrm>
        </p:spPr>
        <p:txBody>
          <a:bodyPr>
            <a:normAutofit/>
          </a:bodyPr>
          <a:lstStyle/>
          <a:p>
            <a:pPr marL="0" indent="0">
              <a:buNone/>
            </a:pPr>
            <a: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1800" dirty="0"/>
          </a:p>
          <a:p>
            <a:pPr marL="0" indent="0">
              <a:buNone/>
            </a:pPr>
            <a:endParaRPr lang="en-US" dirty="0"/>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sz="half" idx="2"/>
          </p:nvPr>
        </p:nvSpPr>
        <p:spPr>
          <a:xfrm>
            <a:off x="737419" y="1651819"/>
            <a:ext cx="6779341" cy="4217169"/>
          </a:xfrm>
        </p:spPr>
        <p:txBody>
          <a:bodyPr/>
          <a:lstStyle/>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742950" lvl="1" indent="-285750">
              <a:buFont typeface="Arial" panose="020B0604020202020204" pitchFamily="34" charset="0"/>
              <a:buChar char="•"/>
            </a:pPr>
            <a:endPar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endParaRPr>
          </a:p>
          <a:p>
            <a:pPr lvl="1"/>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a:t>
            </a:r>
            <a:endParaRPr lang="en-US" dirty="0"/>
          </a:p>
          <a:p>
            <a:r>
              <a:rPr lang="en-US" dirty="0">
                <a:sym typeface="Wingdings" panose="05000000000000000000" pitchFamily="2" charset="2"/>
              </a:rPr>
              <a:t>How to Join:  Reach out to your Sales Team; cc </a:t>
            </a:r>
            <a:r>
              <a:rPr lang="en-US" dirty="0">
                <a:sym typeface="Wingdings" panose="05000000000000000000" pitchFamily="2" charset="2"/>
                <a:hlinkClick r:id="rId3"/>
              </a:rPr>
              <a:t>dstolts@microsoft.com</a:t>
            </a:r>
            <a:endParaRPr lang="en-US" dirty="0">
              <a:sym typeface="Wingdings" panose="05000000000000000000" pitchFamily="2" charset="2"/>
            </a:endParaRPr>
          </a:p>
          <a:p>
            <a:r>
              <a:rPr lang="en-US" sz="2400" b="1" dirty="0">
                <a:sym typeface="Wingdings" panose="05000000000000000000" pitchFamily="2" charset="2"/>
              </a:rPr>
              <a:t>Alert:</a:t>
            </a:r>
            <a:r>
              <a:rPr lang="en-US" b="1" dirty="0">
                <a:sym typeface="Wingdings" panose="05000000000000000000" pitchFamily="2" charset="2"/>
              </a:rPr>
              <a:t> Many pre-</a:t>
            </a:r>
            <a:r>
              <a:rPr lang="en-US" b="1" dirty="0" err="1">
                <a:sym typeface="Wingdings" panose="05000000000000000000" pitchFamily="2" charset="2"/>
              </a:rPr>
              <a:t>req’s</a:t>
            </a:r>
            <a:r>
              <a:rPr lang="en-US" b="1" dirty="0">
                <a:sym typeface="Wingdings" panose="05000000000000000000" pitchFamily="2" charset="2"/>
              </a:rPr>
              <a:t> </a:t>
            </a:r>
          </a:p>
        </p:txBody>
      </p:sp>
      <p:sp>
        <p:nvSpPr>
          <p:cNvPr id="5" name="Rectangle 4">
            <a:extLst>
              <a:ext uri="{FF2B5EF4-FFF2-40B4-BE49-F238E27FC236}">
                <a16:creationId xmlns:a16="http://schemas.microsoft.com/office/drawing/2014/main" id="{3CD312FF-F05B-409D-AAFB-B316460BB786}"/>
              </a:ext>
            </a:extLst>
          </p:cNvPr>
          <p:cNvSpPr/>
          <p:nvPr/>
        </p:nvSpPr>
        <p:spPr>
          <a:xfrm>
            <a:off x="6479458" y="767358"/>
            <a:ext cx="4649206" cy="461665"/>
          </a:xfrm>
          <a:prstGeom prst="rect">
            <a:avLst/>
          </a:prstGeom>
        </p:spPr>
        <p:txBody>
          <a:bodyPr wrap="square">
            <a:spAutoFit/>
          </a:bodyPr>
          <a:lstStyle/>
          <a:p>
            <a:endParaRPr lang="en-US" sz="2400" dirty="0"/>
          </a:p>
        </p:txBody>
      </p:sp>
      <p:sp>
        <p:nvSpPr>
          <p:cNvPr id="11" name="Rectangle 10">
            <a:extLst>
              <a:ext uri="{FF2B5EF4-FFF2-40B4-BE49-F238E27FC236}">
                <a16:creationId xmlns:a16="http://schemas.microsoft.com/office/drawing/2014/main" id="{FD1A6B69-DACB-4078-9F1D-67C163205590}"/>
              </a:ext>
            </a:extLst>
          </p:cNvPr>
          <p:cNvSpPr/>
          <p:nvPr/>
        </p:nvSpPr>
        <p:spPr>
          <a:xfrm>
            <a:off x="98321" y="6017340"/>
            <a:ext cx="10205977" cy="646331"/>
          </a:xfrm>
          <a:prstGeom prst="rect">
            <a:avLst/>
          </a:prstGeom>
        </p:spPr>
        <p:txBody>
          <a:bodyPr wrap="square">
            <a:spAutoFit/>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a:t>
            </a:r>
          </a:p>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Where you are executing at top speed with lower amounts of energy being consumed.</a:t>
            </a:r>
            <a:endParaRPr lang="en-US" dirty="0"/>
          </a:p>
        </p:txBody>
      </p:sp>
    </p:spTree>
    <p:extLst>
      <p:ext uri="{BB962C8B-B14F-4D97-AF65-F5344CB8AC3E}">
        <p14:creationId xmlns:p14="http://schemas.microsoft.com/office/powerpoint/2010/main" val="2007688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C15DD-7163-434B-8A5C-61744DE7C52F}"/>
              </a:ext>
            </a:extLst>
          </p:cNvPr>
          <p:cNvSpPr>
            <a:spLocks noGrp="1"/>
          </p:cNvSpPr>
          <p:nvPr>
            <p:ph type="title"/>
          </p:nvPr>
        </p:nvSpPr>
        <p:spPr/>
        <p:txBody>
          <a:bodyPr/>
          <a:lstStyle/>
          <a:p>
            <a:r>
              <a:rPr lang="en-US" dirty="0"/>
              <a:t>Post Hack </a:t>
            </a:r>
          </a:p>
        </p:txBody>
      </p:sp>
    </p:spTree>
    <p:extLst>
      <p:ext uri="{BB962C8B-B14F-4D97-AF65-F5344CB8AC3E}">
        <p14:creationId xmlns:p14="http://schemas.microsoft.com/office/powerpoint/2010/main" val="31445888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F303-4AE3-42C7-BAF1-793A768EE707}"/>
              </a:ext>
            </a:extLst>
          </p:cNvPr>
          <p:cNvSpPr>
            <a:spLocks noGrp="1"/>
          </p:cNvSpPr>
          <p:nvPr>
            <p:ph type="title"/>
          </p:nvPr>
        </p:nvSpPr>
        <p:spPr>
          <a:xfrm>
            <a:off x="838200" y="365125"/>
            <a:ext cx="10515600" cy="662781"/>
          </a:xfrm>
        </p:spPr>
        <p:txBody>
          <a:bodyPr>
            <a:normAutofit fontScale="90000"/>
          </a:bodyPr>
          <a:lstStyle/>
          <a:p>
            <a:r>
              <a:rPr lang="en-US" dirty="0"/>
              <a:t>End of Event Brainstorming</a:t>
            </a:r>
          </a:p>
        </p:txBody>
      </p:sp>
      <p:sp>
        <p:nvSpPr>
          <p:cNvPr id="3" name="Text Placeholder 2">
            <a:extLst>
              <a:ext uri="{FF2B5EF4-FFF2-40B4-BE49-F238E27FC236}">
                <a16:creationId xmlns:a16="http://schemas.microsoft.com/office/drawing/2014/main" id="{F2CEE951-5D64-41B3-B13B-C8B43F782591}"/>
              </a:ext>
            </a:extLst>
          </p:cNvPr>
          <p:cNvSpPr>
            <a:spLocks noGrp="1"/>
          </p:cNvSpPr>
          <p:nvPr>
            <p:ph type="body" sz="quarter" idx="10"/>
          </p:nvPr>
        </p:nvSpPr>
        <p:spPr>
          <a:xfrm>
            <a:off x="277788" y="1027906"/>
            <a:ext cx="5378548" cy="4403072"/>
          </a:xfrm>
        </p:spPr>
        <p:txBody>
          <a:bodyPr/>
          <a:lstStyle/>
          <a:p>
            <a:r>
              <a:rPr lang="en-US" dirty="0"/>
              <a:t>Accomplishments</a:t>
            </a:r>
          </a:p>
          <a:p>
            <a:r>
              <a:rPr lang="en-US" dirty="0"/>
              <a:t>Goals</a:t>
            </a:r>
          </a:p>
          <a:p>
            <a:r>
              <a:rPr lang="en-US" dirty="0"/>
              <a:t>Team Needs</a:t>
            </a:r>
          </a:p>
          <a:p>
            <a:pPr lvl="1"/>
            <a:r>
              <a:rPr lang="en-US" dirty="0"/>
              <a:t>Training</a:t>
            </a:r>
          </a:p>
          <a:p>
            <a:pPr lvl="1"/>
            <a:r>
              <a:rPr lang="en-US" dirty="0"/>
              <a:t>Support</a:t>
            </a:r>
          </a:p>
          <a:p>
            <a:pPr lvl="1"/>
            <a:r>
              <a:rPr lang="en-US" dirty="0"/>
              <a:t>Impediments</a:t>
            </a:r>
          </a:p>
          <a:p>
            <a:r>
              <a:rPr lang="en-US" dirty="0"/>
              <a:t>Strategy </a:t>
            </a:r>
          </a:p>
          <a:p>
            <a:pPr lvl="1"/>
            <a:r>
              <a:rPr lang="en-US" dirty="0"/>
              <a:t>Future </a:t>
            </a:r>
          </a:p>
          <a:p>
            <a:pPr lvl="1"/>
            <a:r>
              <a:rPr lang="en-US" dirty="0"/>
              <a:t>Build What’s Next</a:t>
            </a:r>
          </a:p>
        </p:txBody>
      </p:sp>
      <p:sp>
        <p:nvSpPr>
          <p:cNvPr id="4" name="Text Placeholder 3">
            <a:extLst>
              <a:ext uri="{FF2B5EF4-FFF2-40B4-BE49-F238E27FC236}">
                <a16:creationId xmlns:a16="http://schemas.microsoft.com/office/drawing/2014/main" id="{91DF2FAE-A521-4A36-A142-10E21B38F47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F0E8C086-0ECB-4CD6-A3EC-13B2A17D47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52" t="4506" r="14665" b="10436"/>
          <a:stretch/>
        </p:blipFill>
        <p:spPr>
          <a:xfrm>
            <a:off x="3399046" y="1426806"/>
            <a:ext cx="9074631" cy="5305964"/>
          </a:xfrm>
          <a:prstGeom prst="rect">
            <a:avLst/>
          </a:prstGeom>
        </p:spPr>
      </p:pic>
    </p:spTree>
    <p:extLst>
      <p:ext uri="{BB962C8B-B14F-4D97-AF65-F5344CB8AC3E}">
        <p14:creationId xmlns:p14="http://schemas.microsoft.com/office/powerpoint/2010/main" val="15364411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315E-4FED-4725-BDED-934B5E5C6B4A}"/>
              </a:ext>
            </a:extLst>
          </p:cNvPr>
          <p:cNvSpPr>
            <a:spLocks noGrp="1"/>
          </p:cNvSpPr>
          <p:nvPr>
            <p:ph type="title"/>
          </p:nvPr>
        </p:nvSpPr>
        <p:spPr>
          <a:xfrm>
            <a:off x="269242" y="365125"/>
            <a:ext cx="4769417" cy="1325563"/>
          </a:xfrm>
        </p:spPr>
        <p:txBody>
          <a:bodyPr/>
          <a:lstStyle/>
          <a:p>
            <a:r>
              <a:rPr lang="en-US" dirty="0"/>
              <a:t>Brainstorming: </a:t>
            </a:r>
            <a:br>
              <a:rPr lang="en-US" dirty="0"/>
            </a:br>
            <a:r>
              <a:rPr lang="en-US" dirty="0"/>
              <a:t>AHA Moments</a:t>
            </a:r>
          </a:p>
        </p:txBody>
      </p:sp>
      <p:sp>
        <p:nvSpPr>
          <p:cNvPr id="3" name="Text Placeholder 2">
            <a:extLst>
              <a:ext uri="{FF2B5EF4-FFF2-40B4-BE49-F238E27FC236}">
                <a16:creationId xmlns:a16="http://schemas.microsoft.com/office/drawing/2014/main" id="{16322988-1E43-4055-95D3-390FC6AA9BA3}"/>
              </a:ext>
            </a:extLst>
          </p:cNvPr>
          <p:cNvSpPr>
            <a:spLocks noGrp="1"/>
          </p:cNvSpPr>
          <p:nvPr>
            <p:ph type="body" sz="quarter" idx="10"/>
          </p:nvPr>
        </p:nvSpPr>
        <p:spPr>
          <a:xfrm>
            <a:off x="199874" y="1673512"/>
            <a:ext cx="5378548" cy="1395767"/>
          </a:xfrm>
        </p:spPr>
        <p:txBody>
          <a:bodyPr/>
          <a:lstStyle/>
          <a:p>
            <a:pPr marL="0" indent="0">
              <a:buNone/>
            </a:pPr>
            <a:r>
              <a:rPr lang="en-US" dirty="0"/>
              <a:t>When did it click for you that this is a significant game changer?</a:t>
            </a:r>
          </a:p>
        </p:txBody>
      </p:sp>
      <p:sp>
        <p:nvSpPr>
          <p:cNvPr id="4" name="Text Placeholder 3">
            <a:extLst>
              <a:ext uri="{FF2B5EF4-FFF2-40B4-BE49-F238E27FC236}">
                <a16:creationId xmlns:a16="http://schemas.microsoft.com/office/drawing/2014/main" id="{8A604110-9BF7-4C4C-A46A-25C6B66127A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8AA9B335-8827-41A2-9290-8EF89FCC3C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82" r="23524" b="8322"/>
          <a:stretch/>
        </p:blipFill>
        <p:spPr>
          <a:xfrm>
            <a:off x="5259377" y="365125"/>
            <a:ext cx="6615212" cy="6287288"/>
          </a:xfrm>
          <a:prstGeom prst="rect">
            <a:avLst/>
          </a:prstGeom>
        </p:spPr>
      </p:pic>
    </p:spTree>
    <p:extLst>
      <p:ext uri="{BB962C8B-B14F-4D97-AF65-F5344CB8AC3E}">
        <p14:creationId xmlns:p14="http://schemas.microsoft.com/office/powerpoint/2010/main" val="19519119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DF84-B40D-401B-B163-028EB1C40CC2}"/>
              </a:ext>
            </a:extLst>
          </p:cNvPr>
          <p:cNvSpPr>
            <a:spLocks noGrp="1"/>
          </p:cNvSpPr>
          <p:nvPr>
            <p:ph type="title"/>
          </p:nvPr>
        </p:nvSpPr>
        <p:spPr/>
        <p:txBody>
          <a:bodyPr/>
          <a:lstStyle/>
          <a:p>
            <a:r>
              <a:rPr lang="en-US" dirty="0"/>
              <a:t>Brainstorming: Scale and Offshore Collaboration</a:t>
            </a:r>
          </a:p>
        </p:txBody>
      </p:sp>
      <p:sp>
        <p:nvSpPr>
          <p:cNvPr id="3" name="Text Placeholder 2">
            <a:extLst>
              <a:ext uri="{FF2B5EF4-FFF2-40B4-BE49-F238E27FC236}">
                <a16:creationId xmlns:a16="http://schemas.microsoft.com/office/drawing/2014/main" id="{0BA70381-467A-49D6-8B4D-CCB0F71370F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E6C5E21-3EDA-4A2E-AC53-F9BFE511098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4B7DBFBF-3223-4E65-9ACB-E63A9BE4C4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28" t="16490" r="20115" b="22340"/>
          <a:stretch/>
        </p:blipFill>
        <p:spPr>
          <a:xfrm>
            <a:off x="1359987" y="1640824"/>
            <a:ext cx="8948507" cy="5217176"/>
          </a:xfrm>
          <a:prstGeom prst="rect">
            <a:avLst/>
          </a:prstGeom>
        </p:spPr>
      </p:pic>
    </p:spTree>
    <p:extLst>
      <p:ext uri="{BB962C8B-B14F-4D97-AF65-F5344CB8AC3E}">
        <p14:creationId xmlns:p14="http://schemas.microsoft.com/office/powerpoint/2010/main" val="23704446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E094-10F2-4C82-8F73-F2149C88C56C}"/>
              </a:ext>
            </a:extLst>
          </p:cNvPr>
          <p:cNvSpPr>
            <a:spLocks noGrp="1"/>
          </p:cNvSpPr>
          <p:nvPr>
            <p:ph type="title"/>
          </p:nvPr>
        </p:nvSpPr>
        <p:spPr/>
        <p:txBody>
          <a:bodyPr/>
          <a:lstStyle/>
          <a:p>
            <a:r>
              <a:rPr lang="en-US" dirty="0"/>
              <a:t>End of Event Report</a:t>
            </a:r>
          </a:p>
        </p:txBody>
      </p:sp>
      <p:sp>
        <p:nvSpPr>
          <p:cNvPr id="5" name="Content Placeholder 4">
            <a:extLst>
              <a:ext uri="{FF2B5EF4-FFF2-40B4-BE49-F238E27FC236}">
                <a16:creationId xmlns:a16="http://schemas.microsoft.com/office/drawing/2014/main" id="{01420FDC-A441-401D-878A-D613FEE72795}"/>
              </a:ext>
            </a:extLst>
          </p:cNvPr>
          <p:cNvSpPr>
            <a:spLocks noGrp="1"/>
          </p:cNvSpPr>
          <p:nvPr>
            <p:ph idx="1"/>
          </p:nvPr>
        </p:nvSpPr>
        <p:spPr/>
        <p:txBody>
          <a:bodyPr>
            <a:normAutofit lnSpcReduction="10000"/>
          </a:bodyPr>
          <a:lstStyle/>
          <a:p>
            <a:r>
              <a:rPr lang="en-US" dirty="0"/>
              <a:t>Scrum</a:t>
            </a:r>
          </a:p>
          <a:p>
            <a:r>
              <a:rPr lang="en-US" dirty="0"/>
              <a:t>Executive Report</a:t>
            </a:r>
          </a:p>
          <a:p>
            <a:r>
              <a:rPr lang="en-US" dirty="0"/>
              <a:t>Detailed Report</a:t>
            </a:r>
          </a:p>
          <a:p>
            <a:pPr lvl="1"/>
            <a:r>
              <a:rPr lang="en-US" dirty="0"/>
              <a:t>Accomplishments</a:t>
            </a:r>
          </a:p>
          <a:p>
            <a:pPr lvl="1"/>
            <a:r>
              <a:rPr lang="en-US" dirty="0"/>
              <a:t>Value (Quantify with $ if possible)</a:t>
            </a:r>
          </a:p>
          <a:p>
            <a:pPr lvl="1"/>
            <a:r>
              <a:rPr lang="en-US" dirty="0"/>
              <a:t>Next Steps</a:t>
            </a:r>
          </a:p>
          <a:p>
            <a:pPr lvl="1"/>
            <a:r>
              <a:rPr lang="en-US" dirty="0"/>
              <a:t>Blockers to be addressed (and who is responsible)</a:t>
            </a:r>
          </a:p>
          <a:p>
            <a:pPr lvl="1"/>
            <a:r>
              <a:rPr lang="en-US" dirty="0"/>
              <a:t>What has changed organizationally</a:t>
            </a:r>
          </a:p>
          <a:p>
            <a:pPr lvl="1"/>
            <a:r>
              <a:rPr lang="en-US" dirty="0"/>
              <a:t>What new capabilities or efficiencies have been gained</a:t>
            </a:r>
          </a:p>
          <a:p>
            <a:r>
              <a:rPr lang="en-US" dirty="0"/>
              <a:t>Next Hackathon Date</a:t>
            </a:r>
          </a:p>
          <a:p>
            <a:endParaRPr lang="en-US" dirty="0"/>
          </a:p>
        </p:txBody>
      </p:sp>
    </p:spTree>
    <p:extLst>
      <p:ext uri="{BB962C8B-B14F-4D97-AF65-F5344CB8AC3E}">
        <p14:creationId xmlns:p14="http://schemas.microsoft.com/office/powerpoint/2010/main" val="87608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7B7B4-824E-455C-8DE5-9349197FE811}"/>
              </a:ext>
            </a:extLst>
          </p:cNvPr>
          <p:cNvSpPr>
            <a:spLocks noGrp="1"/>
          </p:cNvSpPr>
          <p:nvPr>
            <p:ph type="title"/>
          </p:nvPr>
        </p:nvSpPr>
        <p:spPr/>
        <p:txBody>
          <a:bodyPr>
            <a:normAutofit fontScale="90000"/>
          </a:bodyPr>
          <a:lstStyle/>
          <a:p>
            <a:r>
              <a:rPr lang="en-US" dirty="0"/>
              <a:t>DevOps + Containers Enable Microservices</a:t>
            </a:r>
          </a:p>
        </p:txBody>
      </p:sp>
    </p:spTree>
    <p:extLst>
      <p:ext uri="{BB962C8B-B14F-4D97-AF65-F5344CB8AC3E}">
        <p14:creationId xmlns:p14="http://schemas.microsoft.com/office/powerpoint/2010/main" val="80772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57" y="159477"/>
            <a:ext cx="11016343" cy="738852"/>
          </a:xfrm>
        </p:spPr>
        <p:txBody>
          <a:bodyPr>
            <a:normAutofit/>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0070C0"/>
                </a:solidFill>
              </a:rPr>
              <a:t>Split </a:t>
            </a:r>
            <a:r>
              <a:rPr lang="en-US" sz="2400" b="1" i="1" dirty="0">
                <a:solidFill>
                  <a:srgbClr val="0070C0"/>
                </a:solidFill>
              </a:rPr>
              <a:t>Services</a:t>
            </a:r>
            <a:r>
              <a:rPr lang="en-US" sz="2800" b="1" i="1" dirty="0">
                <a:solidFill>
                  <a:srgbClr val="0070C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0070C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normAutofit fontScale="90000"/>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52" y="143885"/>
            <a:ext cx="11890296" cy="1822988"/>
          </a:xfrm>
        </p:spPr>
        <p:txBody>
          <a:bodyPr>
            <a:noAutofit/>
          </a:bodyPr>
          <a:lstStyle/>
          <a:p>
            <a:r>
              <a:rPr lang="en-US" sz="6000" b="1" dirty="0"/>
              <a:t>2016 CIO Priorities &amp; Challenges</a:t>
            </a:r>
            <a:endParaRPr lang="en-US" sz="6000" dirty="0"/>
          </a:p>
        </p:txBody>
      </p:sp>
      <p:sp>
        <p:nvSpPr>
          <p:cNvPr id="6" name="Text Placeholder 5"/>
          <p:cNvSpPr>
            <a:spLocks noGrp="1"/>
          </p:cNvSpPr>
          <p:nvPr>
            <p:ph type="body" sz="quarter" idx="14"/>
          </p:nvPr>
        </p:nvSpPr>
        <p:spPr>
          <a:xfrm>
            <a:off x="150852" y="1422183"/>
            <a:ext cx="7875548" cy="3949917"/>
          </a:xfrm>
        </p:spPr>
        <p:txBody>
          <a:bodyPr/>
          <a:lstStyle/>
          <a:p>
            <a:r>
              <a:rPr lang="en-US" sz="3200" dirty="0"/>
              <a:t>Talent has now been recognized globally as the single biggest issue standing in the way of CIOs achieving their objectives.</a:t>
            </a:r>
          </a:p>
          <a:p>
            <a:endParaRPr lang="en-US" sz="2800" dirty="0"/>
          </a:p>
          <a:p>
            <a:r>
              <a:rPr lang="en-US" sz="2800" dirty="0"/>
              <a:t>The biggest talent gaps are around </a:t>
            </a:r>
            <a:r>
              <a:rPr lang="en-US" sz="2800" b="1" dirty="0"/>
              <a:t>Information/Analytics</a:t>
            </a:r>
            <a:br>
              <a:rPr lang="en-US" sz="2800" b="1" dirty="0"/>
            </a:br>
            <a:r>
              <a:rPr lang="en-US" sz="2800" dirty="0"/>
              <a:t>followed by </a:t>
            </a:r>
            <a:r>
              <a:rPr lang="en-US" sz="2800" b="1" dirty="0"/>
              <a:t>business knowledge/acumen</a:t>
            </a:r>
            <a:r>
              <a:rPr lang="en-US" sz="2800" dirty="0"/>
              <a:t>. </a:t>
            </a:r>
            <a:br>
              <a:rPr lang="en-US" sz="2800" dirty="0"/>
            </a:br>
            <a:endParaRPr lang="en-US" sz="2800" dirty="0"/>
          </a:p>
        </p:txBody>
      </p:sp>
      <p:sp>
        <p:nvSpPr>
          <p:cNvPr id="7" name="Rectangle 6"/>
          <p:cNvSpPr/>
          <p:nvPr/>
        </p:nvSpPr>
        <p:spPr>
          <a:xfrm>
            <a:off x="5055361" y="6465732"/>
            <a:ext cx="8264182" cy="369332"/>
          </a:xfrm>
          <a:prstGeom prst="rect">
            <a:avLst/>
          </a:prstGeom>
        </p:spPr>
        <p:txBody>
          <a:bodyPr wrap="square">
            <a:spAutoFit/>
          </a:bodyPr>
          <a:lstStyle/>
          <a:p>
            <a:r>
              <a:rPr lang="en-US" dirty="0"/>
              <a:t>http://www.gartner.com/imagesrv/cio/pdf/cio_agenda_insights_2016.pdf</a:t>
            </a:r>
          </a:p>
        </p:txBody>
      </p:sp>
      <p:pic>
        <p:nvPicPr>
          <p:cNvPr id="10" name="Picture 9"/>
          <p:cNvPicPr>
            <a:picLocks noChangeAspect="1"/>
          </p:cNvPicPr>
          <p:nvPr/>
        </p:nvPicPr>
        <p:blipFill>
          <a:blip r:embed="rId3"/>
          <a:stretch>
            <a:fillRect/>
          </a:stretch>
        </p:blipFill>
        <p:spPr>
          <a:xfrm>
            <a:off x="7352483" y="4500557"/>
            <a:ext cx="1347832" cy="1833051"/>
          </a:xfrm>
          <a:prstGeom prst="rect">
            <a:avLst/>
          </a:prstGeom>
        </p:spPr>
      </p:pic>
      <p:pic>
        <p:nvPicPr>
          <p:cNvPr id="11" name="Picture 10"/>
          <p:cNvPicPr>
            <a:picLocks noChangeAspect="1"/>
          </p:cNvPicPr>
          <p:nvPr/>
        </p:nvPicPr>
        <p:blipFill>
          <a:blip r:embed="rId4"/>
          <a:stretch>
            <a:fillRect/>
          </a:stretch>
        </p:blipFill>
        <p:spPr>
          <a:xfrm>
            <a:off x="8062345" y="1321387"/>
            <a:ext cx="3942857" cy="3552381"/>
          </a:xfrm>
          <a:prstGeom prst="rect">
            <a:avLst/>
          </a:prstGeom>
        </p:spPr>
      </p:pic>
      <p:sp>
        <p:nvSpPr>
          <p:cNvPr id="3" name="Snip Same Side Corner Rectangle 2"/>
          <p:cNvSpPr/>
          <p:nvPr/>
        </p:nvSpPr>
        <p:spPr>
          <a:xfrm>
            <a:off x="245984" y="4873768"/>
            <a:ext cx="4868091" cy="1584960"/>
          </a:xfrm>
          <a:prstGeom prst="snip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3200" dirty="0">
                <a:solidFill>
                  <a:srgbClr val="0070C0"/>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026-9751-4D43-9BFA-010AB0EF5134}"/>
              </a:ext>
            </a:extLst>
          </p:cNvPr>
          <p:cNvSpPr>
            <a:spLocks noGrp="1"/>
          </p:cNvSpPr>
          <p:nvPr>
            <p:ph type="title"/>
          </p:nvPr>
        </p:nvSpPr>
        <p:spPr/>
        <p:txBody>
          <a:bodyPr/>
          <a:lstStyle/>
          <a:p>
            <a:r>
              <a:rPr lang="en-US" dirty="0"/>
              <a:t>Labs – Containers </a:t>
            </a:r>
            <a:r>
              <a:rPr lang="en-US" dirty="0">
                <a:hlinkClick r:id="rId3"/>
              </a:rPr>
              <a:t>http://aka.ms/534Labs</a:t>
            </a:r>
            <a:br>
              <a:rPr lang="en-US" dirty="0"/>
            </a:br>
            <a:r>
              <a:rPr lang="en-US" sz="3200" dirty="0"/>
              <a:t>Scroll Down to #7 at bottom for containers</a:t>
            </a:r>
            <a:endParaRPr lang="en-US" dirty="0"/>
          </a:p>
        </p:txBody>
      </p:sp>
      <p:sp>
        <p:nvSpPr>
          <p:cNvPr id="3" name="Content Placeholder 2">
            <a:extLst>
              <a:ext uri="{FF2B5EF4-FFF2-40B4-BE49-F238E27FC236}">
                <a16:creationId xmlns:a16="http://schemas.microsoft.com/office/drawing/2014/main" id="{A84511CC-360A-4019-A1B5-5D97DFFA2078}"/>
              </a:ext>
            </a:extLst>
          </p:cNvPr>
          <p:cNvSpPr>
            <a:spLocks noGrp="1"/>
          </p:cNvSpPr>
          <p:nvPr>
            <p:ph idx="1"/>
          </p:nvPr>
        </p:nvSpPr>
        <p:spPr>
          <a:xfrm>
            <a:off x="508000" y="2036763"/>
            <a:ext cx="11188700" cy="2611549"/>
          </a:xfrm>
        </p:spPr>
        <p:txBody>
          <a:bodyPr/>
          <a:lstStyle/>
          <a:p>
            <a:r>
              <a:rPr lang="en-US" b="1" dirty="0"/>
              <a:t>Labs: </a:t>
            </a:r>
            <a:r>
              <a:rPr lang="en-US" dirty="0">
                <a:hlinkClick r:id="rId3"/>
              </a:rPr>
              <a:t>http://aka.ms/534Labs</a:t>
            </a:r>
            <a:r>
              <a:rPr lang="en-US" dirty="0"/>
              <a:t> </a:t>
            </a:r>
          </a:p>
          <a:p>
            <a:r>
              <a:rPr lang="en-US" b="1" dirty="0"/>
              <a:t>Azure Portal: </a:t>
            </a:r>
            <a:r>
              <a:rPr lang="en-US" dirty="0">
                <a:hlinkClick r:id="rId4"/>
              </a:rPr>
              <a:t>http://portal.azure.com</a:t>
            </a:r>
            <a:r>
              <a:rPr lang="en-US" dirty="0"/>
              <a:t> </a:t>
            </a:r>
          </a:p>
          <a:p>
            <a:r>
              <a:rPr lang="en-US" sz="4000" b="1" dirty="0"/>
              <a:t>Docs and more Step-By-Step </a:t>
            </a:r>
            <a:r>
              <a:rPr lang="en-US" dirty="0">
                <a:hlinkClick r:id="rId5"/>
              </a:rPr>
              <a:t>http://docs.microsoft.com</a:t>
            </a:r>
            <a:r>
              <a:rPr lang="en-US" dirty="0"/>
              <a:t> </a:t>
            </a:r>
          </a:p>
        </p:txBody>
      </p:sp>
    </p:spTree>
    <p:extLst>
      <p:ext uri="{BB962C8B-B14F-4D97-AF65-F5344CB8AC3E}">
        <p14:creationId xmlns:p14="http://schemas.microsoft.com/office/powerpoint/2010/main" val="2225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413A54-A7F5-44A5-9721-1681FD02727C}"/>
              </a:ext>
            </a:extLst>
          </p:cNvPr>
          <p:cNvSpPr>
            <a:spLocks noGrp="1"/>
          </p:cNvSpPr>
          <p:nvPr>
            <p:ph type="title"/>
          </p:nvPr>
        </p:nvSpPr>
        <p:spPr/>
        <p:txBody>
          <a:bodyPr>
            <a:normAutofit fontScale="90000"/>
          </a:bodyPr>
          <a:lstStyle/>
          <a:p>
            <a:r>
              <a:rPr lang="en-US" dirty="0"/>
              <a:t>Azure Docs Architecture Center</a:t>
            </a:r>
            <a:br>
              <a:rPr lang="en-US" dirty="0"/>
            </a:br>
            <a:r>
              <a:rPr lang="en-US" sz="3600" dirty="0">
                <a:hlinkClick r:id="rId3"/>
              </a:rPr>
              <a:t>https://docs.microsoft.com/en-us/azure/architecture/</a:t>
            </a:r>
            <a:br>
              <a:rPr lang="en-US" dirty="0"/>
            </a:br>
            <a:endParaRPr lang="en-US" dirty="0"/>
          </a:p>
        </p:txBody>
      </p:sp>
      <p:pic>
        <p:nvPicPr>
          <p:cNvPr id="2" name="Content Placeholder 1">
            <a:extLst>
              <a:ext uri="{FF2B5EF4-FFF2-40B4-BE49-F238E27FC236}">
                <a16:creationId xmlns:a16="http://schemas.microsoft.com/office/drawing/2014/main" id="{3AF3CFA3-307C-441B-A10B-86FD6ADDDAF8}"/>
              </a:ext>
            </a:extLst>
          </p:cNvPr>
          <p:cNvPicPr>
            <a:picLocks noGrp="1" noChangeAspect="1"/>
          </p:cNvPicPr>
          <p:nvPr>
            <p:ph idx="1"/>
          </p:nvPr>
        </p:nvPicPr>
        <p:blipFill>
          <a:blip r:embed="rId4"/>
          <a:stretch>
            <a:fillRect/>
          </a:stretch>
        </p:blipFill>
        <p:spPr>
          <a:xfrm>
            <a:off x="2586990" y="1345564"/>
            <a:ext cx="8924159" cy="5295721"/>
          </a:xfrm>
          <a:prstGeom prst="rect">
            <a:avLst/>
          </a:prstGeom>
        </p:spPr>
      </p:pic>
    </p:spTree>
    <p:extLst>
      <p:ext uri="{BB962C8B-B14F-4D97-AF65-F5344CB8AC3E}">
        <p14:creationId xmlns:p14="http://schemas.microsoft.com/office/powerpoint/2010/main" val="17725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ext uri="{D42A27DB-BD31-4B8C-83A1-F6EECF244321}">
                <p14:modId xmlns:p14="http://schemas.microsoft.com/office/powerpoint/2010/main" val="1387084355"/>
              </p:ext>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347551699"/>
              </p:ext>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ext uri="{D42A27DB-BD31-4B8C-83A1-F6EECF244321}">
                <p14:modId xmlns:p14="http://schemas.microsoft.com/office/powerpoint/2010/main" val="393249106"/>
              </p:ext>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schemeClr val="bg1"/>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schemeClr val="bg1"/>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30" name="Rectangle 29"/>
          <p:cNvSpPr/>
          <p:nvPr/>
        </p:nvSpPr>
        <p:spPr>
          <a:xfrm>
            <a:off x="1245309" y="6017458"/>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FFFF00"/>
                </a:solidFill>
              </a:rPr>
              <a:t>ITProGuru.com/Join</a:t>
            </a:r>
            <a:endParaRPr lang="en-US" sz="5400" dirty="0">
              <a:solidFill>
                <a:srgbClr val="FFFF00"/>
              </a:solidFill>
            </a:endParaRPr>
          </a:p>
        </p:txBody>
      </p:sp>
    </p:spTree>
    <p:extLst>
      <p:ext uri="{BB962C8B-B14F-4D97-AF65-F5344CB8AC3E}">
        <p14:creationId xmlns:p14="http://schemas.microsoft.com/office/powerpoint/2010/main" val="34926368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0070C0"/>
                </a:solidFill>
              </a:rPr>
              <a:t>ITProGuru.com/Join</a:t>
            </a:r>
            <a:endParaRPr lang="en-US" sz="5400" dirty="0">
              <a:solidFill>
                <a:srgbClr val="0070C0"/>
              </a:solidFill>
            </a:endParaRPr>
          </a:p>
        </p:txBody>
      </p:sp>
      <p:sp>
        <p:nvSpPr>
          <p:cNvPr id="7" name="TextBox 6"/>
          <p:cNvSpPr txBox="1"/>
          <p:nvPr/>
        </p:nvSpPr>
        <p:spPr>
          <a:xfrm>
            <a:off x="10016280" y="684324"/>
            <a:ext cx="2352395" cy="922945"/>
          </a:xfrm>
          <a:prstGeom prst="rect">
            <a:avLst/>
          </a:prstGeom>
          <a:noFill/>
        </p:spPr>
        <p:txBody>
          <a:bodyPr wrap="square" rtlCol="0">
            <a:spAutoFit/>
          </a:bodyPr>
          <a:lstStyle/>
          <a:p>
            <a:r>
              <a:rPr lang="en-US" sz="1799" dirty="0"/>
              <a:t>Brought to you By: </a:t>
            </a:r>
          </a:p>
          <a:p>
            <a:r>
              <a:rPr lang="en-US" sz="1799" dirty="0"/>
              <a:t>@ITProGuru </a:t>
            </a:r>
          </a:p>
          <a:p>
            <a:r>
              <a:rPr lang="en-US" sz="1799" dirty="0"/>
              <a:t>Microsoft</a:t>
            </a:r>
          </a:p>
        </p:txBody>
      </p:sp>
      <p:sp>
        <p:nvSpPr>
          <p:cNvPr id="11" name="Rectangle 10"/>
          <p:cNvSpPr/>
          <p:nvPr/>
        </p:nvSpPr>
        <p:spPr>
          <a:xfrm>
            <a:off x="8717635" y="3972337"/>
            <a:ext cx="3469918" cy="246157"/>
          </a:xfrm>
          <a:prstGeom prst="rect">
            <a:avLst/>
          </a:prstGeom>
        </p:spPr>
        <p:txBody>
          <a:bodyPr wrap="none">
            <a:spAutoFit/>
          </a:bodyPr>
          <a:lstStyle/>
          <a:p>
            <a:r>
              <a:rPr lang="en-US" sz="1000" dirty="0">
                <a:latin typeface="Segoe UI" panose="020B0502040204020203" pitchFamily="34" charset="0"/>
              </a:rPr>
              <a:t>http://www.amazon.com/dp/0735697442/ref=rdr_ext_tmb</a:t>
            </a:r>
            <a:endParaRPr lang="en-US" sz="1000" dirty="0"/>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algn="ctr"/>
            <a:r>
              <a:rPr lang="en-US" sz="2000" dirty="0">
                <a:solidFill>
                  <a:srgbClr val="7030A0"/>
                </a:solidFill>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Font typeface="Arial" panose="020B0604020202020204" pitchFamily="34" charset="0"/>
              <a:buNone/>
              <a:tabLst>
                <a:tab pos="228600" algn="l"/>
              </a:tabLst>
            </a:pPr>
            <a:endParaRPr lang="en-US" sz="12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tx1"/>
                </a:solidFill>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r>
              <a:rPr lang="en-US" sz="2400" dirty="0"/>
              <a:t>Other Event Plans:</a:t>
            </a:r>
          </a:p>
          <a:p>
            <a:r>
              <a:rPr lang="en-US" b="1" dirty="0"/>
              <a:t>DevOps</a:t>
            </a:r>
            <a:r>
              <a:rPr lang="en-US" dirty="0"/>
              <a:t>, </a:t>
            </a:r>
            <a:r>
              <a:rPr lang="en-US" b="1" dirty="0"/>
              <a:t>Containers</a:t>
            </a:r>
            <a:r>
              <a:rPr lang="en-US" dirty="0"/>
              <a:t>, </a:t>
            </a:r>
          </a:p>
          <a:p>
            <a:r>
              <a:rPr lang="en-US" dirty="0"/>
              <a:t>Application Pipeline, </a:t>
            </a:r>
          </a:p>
          <a:p>
            <a:r>
              <a:rPr lang="en-US" dirty="0" err="1"/>
              <a:t>MicroServices</a:t>
            </a:r>
            <a:r>
              <a:rPr lang="en-US" dirty="0"/>
              <a:t> &amp; More</a:t>
            </a:r>
          </a:p>
        </p:txBody>
      </p:sp>
    </p:spTree>
    <p:extLst>
      <p:ext uri="{BB962C8B-B14F-4D97-AF65-F5344CB8AC3E}">
        <p14:creationId xmlns:p14="http://schemas.microsoft.com/office/powerpoint/2010/main" val="1964183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262726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a16="http://schemas.microsoft.com/office/drawing/2014/main" id="{89B86B2B-93A6-4089-B749-CEB671328547}"/>
              </a:ext>
            </a:extLst>
          </p:cNvPr>
          <p:cNvGraphicFramePr>
            <a:graphicFrameLocks noGrp="1"/>
          </p:cNvGraphicFramePr>
          <p:nvPr>
            <p:extLst>
              <p:ext uri="{D42A27DB-BD31-4B8C-83A1-F6EECF244321}">
                <p14:modId xmlns:p14="http://schemas.microsoft.com/office/powerpoint/2010/main" val="2297776782"/>
              </p:ext>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a16="http://schemas.microsoft.com/office/drawing/2014/main" val="3887258380"/>
                    </a:ext>
                  </a:extLst>
                </a:gridCol>
                <a:gridCol w="5899272">
                  <a:extLst>
                    <a:ext uri="{9D8B030D-6E8A-4147-A177-3AD203B41FA5}">
                      <a16:colId xmlns:a16="http://schemas.microsoft.com/office/drawing/2014/main"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a16="http://schemas.microsoft.com/office/drawing/2014/main"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17597407"/>
                  </a:ext>
                </a:extLst>
              </a:tr>
            </a:tbl>
          </a:graphicData>
        </a:graphic>
      </p:graphicFrame>
      <p:sp>
        <p:nvSpPr>
          <p:cNvPr id="5" name="Rectangle 4">
            <a:extLst>
              <a:ext uri="{FF2B5EF4-FFF2-40B4-BE49-F238E27FC236}">
                <a16:creationId xmlns:a16="http://schemas.microsoft.com/office/drawing/2014/main" id="{FA521D52-F5BD-4BF7-B5DE-CED743A605A6}"/>
              </a:ext>
            </a:extLst>
          </p:cNvPr>
          <p:cNvSpPr/>
          <p:nvPr/>
        </p:nvSpPr>
        <p:spPr>
          <a:xfrm>
            <a:off x="1104000" y="5445835"/>
            <a:ext cx="9336000" cy="954107"/>
          </a:xfrm>
          <a:prstGeom prst="rect">
            <a:avLst/>
          </a:prstGeom>
        </p:spPr>
        <p:txBody>
          <a:bodyPr wrap="square">
            <a:spAutoFit/>
          </a:bodyPr>
          <a:lstStyle/>
          <a:p>
            <a:r>
              <a:rPr lang="en-US" sz="2800" dirty="0"/>
              <a:t>Microsoft Learning</a:t>
            </a:r>
          </a:p>
          <a:p>
            <a:r>
              <a:rPr lang="en-US" sz="2800" dirty="0">
                <a:hlinkClick r:id="rId8"/>
              </a:rPr>
              <a:t>https://www.microsoft.com/en-us/learning/default.aspx</a:t>
            </a:r>
            <a:r>
              <a:rPr lang="en-US" sz="2800" dirty="0"/>
              <a:t> </a:t>
            </a:r>
          </a:p>
        </p:txBody>
      </p:sp>
    </p:spTree>
    <p:extLst>
      <p:ext uri="{BB962C8B-B14F-4D97-AF65-F5344CB8AC3E}">
        <p14:creationId xmlns:p14="http://schemas.microsoft.com/office/powerpoint/2010/main" val="360108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734002"/>
          </a:xfrm>
        </p:spPr>
        <p:txBody>
          <a:bodyPr>
            <a:normAutofit/>
          </a:bodyPr>
          <a:lstStyle/>
          <a:p>
            <a:r>
              <a:rPr lang="en-US" dirty="0"/>
              <a:t>Translate Business Objectives Into Actions</a:t>
            </a:r>
          </a:p>
        </p:txBody>
      </p:sp>
      <p:sp>
        <p:nvSpPr>
          <p:cNvPr id="8" name="Content Placeholder 7"/>
          <p:cNvSpPr>
            <a:spLocks noGrp="1"/>
          </p:cNvSpPr>
          <p:nvPr>
            <p:ph idx="1"/>
          </p:nvPr>
        </p:nvSpPr>
        <p:spPr>
          <a:xfrm>
            <a:off x="762001" y="1207911"/>
            <a:ext cx="11091331" cy="4888089"/>
          </a:xfrm>
        </p:spPr>
        <p:txBody>
          <a:bodyPr>
            <a:normAutofit/>
          </a:bodyPr>
          <a:lstStyle/>
          <a:p>
            <a:r>
              <a:rPr lang="en-US" sz="3600" dirty="0"/>
              <a:t>Identify Problems </a:t>
            </a:r>
            <a:r>
              <a:rPr lang="en-US" dirty="0"/>
              <a:t>(especially root problems)</a:t>
            </a:r>
          </a:p>
          <a:p>
            <a:r>
              <a:rPr lang="en-US" sz="3600" dirty="0"/>
              <a:t>Determine the requirements to solve each problem</a:t>
            </a:r>
          </a:p>
          <a:p>
            <a:r>
              <a:rPr lang="en-US" sz="3600" dirty="0"/>
              <a:t>Determine technology available to help solve the problem</a:t>
            </a:r>
          </a:p>
          <a:p>
            <a:r>
              <a:rPr lang="en-US" sz="3600" dirty="0"/>
              <a:t>Identify strategic partners</a:t>
            </a:r>
          </a:p>
          <a:p>
            <a:r>
              <a:rPr lang="en-US" sz="3600" dirty="0"/>
              <a:t>Determine likely barriers</a:t>
            </a:r>
          </a:p>
          <a:p>
            <a:r>
              <a:rPr lang="en-US" sz="3600" dirty="0"/>
              <a:t>Determine additional value (if any)</a:t>
            </a:r>
          </a:p>
          <a:p>
            <a:r>
              <a:rPr lang="en-US" sz="3600" dirty="0"/>
              <a:t>Get Started</a:t>
            </a:r>
          </a:p>
        </p:txBody>
      </p:sp>
      <p:grpSp>
        <p:nvGrpSpPr>
          <p:cNvPr id="9" name="Group 8"/>
          <p:cNvGrpSpPr/>
          <p:nvPr/>
        </p:nvGrpSpPr>
        <p:grpSpPr>
          <a:xfrm>
            <a:off x="7075015" y="2981708"/>
            <a:ext cx="3036711" cy="1340494"/>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053015" y="4136550"/>
            <a:ext cx="2329061" cy="776353"/>
          </a:xfrm>
          <a:prstGeom prst="rect">
            <a:avLst/>
          </a:prstGeom>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9936" y="1061226"/>
            <a:ext cx="10127352" cy="4700130"/>
          </a:xfrm>
          <a:prstGeom prst="rect">
            <a:avLst/>
          </a:prstGeom>
        </p:spPr>
      </p:pic>
      <p:sp>
        <p:nvSpPr>
          <p:cNvPr id="3" name="Title 2"/>
          <p:cNvSpPr>
            <a:spLocks noGrp="1"/>
          </p:cNvSpPr>
          <p:nvPr>
            <p:ph type="title"/>
          </p:nvPr>
        </p:nvSpPr>
        <p:spPr>
          <a:xfrm>
            <a:off x="228599" y="228601"/>
            <a:ext cx="11734801" cy="502920"/>
          </a:xfrm>
        </p:spPr>
        <p:txBody>
          <a:bodyPr>
            <a:normAutofit fontScale="90000"/>
          </a:bodyPr>
          <a:lstStyle/>
          <a:p>
            <a:pPr algn="ctr"/>
            <a:r>
              <a:rPr lang="en-US" b="1" dirty="0"/>
              <a:t>Culture Change &amp; Digital Transformation</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3559277" y="5957426"/>
            <a:ext cx="8250977"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Hit Refresh</a:t>
            </a: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Quest to Rediscover Microsoft's Soul and Imagine a Better Future for Everyone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2017 - Satya Nadella, Greg Shaw, Jill Tracie Nichols - Biography &amp; Memoirs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646" y="4528676"/>
            <a:ext cx="952500" cy="1428750"/>
          </a:xfrm>
          <a:prstGeom prst="rect">
            <a:avLst/>
          </a:prstGeom>
        </p:spPr>
      </p:pic>
    </p:spTree>
    <p:extLst>
      <p:ext uri="{BB962C8B-B14F-4D97-AF65-F5344CB8AC3E}">
        <p14:creationId xmlns:p14="http://schemas.microsoft.com/office/powerpoint/2010/main" val="2693361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Frame</a:t>
            </a:r>
          </a:p>
        </p:txBody>
      </p:sp>
      <p:grpSp>
        <p:nvGrpSpPr>
          <p:cNvPr id="4" name="Group 3"/>
          <p:cNvGrpSpPr/>
          <p:nvPr/>
        </p:nvGrpSpPr>
        <p:grpSpPr>
          <a:xfrm>
            <a:off x="8584407" y="279191"/>
            <a:ext cx="3278705" cy="6299620"/>
            <a:chOff x="6670202" y="0"/>
            <a:chExt cx="3344450" cy="6425941"/>
          </a:xfrm>
        </p:grpSpPr>
        <p:sp>
          <p:nvSpPr>
            <p:cNvPr id="50" name="Rectangle 49"/>
            <p:cNvSpPr/>
            <p:nvPr/>
          </p:nvSpPr>
          <p:spPr>
            <a:xfrm>
              <a:off x="6670202" y="0"/>
              <a:ext cx="3344450" cy="6425941"/>
            </a:xfrm>
            <a:prstGeom prst="rect">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1" name="Rounded Rectangle 4"/>
            <p:cNvSpPr/>
            <p:nvPr/>
          </p:nvSpPr>
          <p:spPr>
            <a:xfrm>
              <a:off x="6670202" y="0"/>
              <a:ext cx="3344450"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300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Product w/ Practice</a:t>
              </a:r>
            </a:p>
          </p:txBody>
        </p:sp>
      </p:grpSp>
      <p:grpSp>
        <p:nvGrpSpPr>
          <p:cNvPr id="5" name="Group 4"/>
          <p:cNvGrpSpPr/>
          <p:nvPr/>
        </p:nvGrpSpPr>
        <p:grpSpPr>
          <a:xfrm>
            <a:off x="4952897" y="279191"/>
            <a:ext cx="3280915" cy="6299620"/>
            <a:chOff x="5062787" y="0"/>
            <a:chExt cx="3346704" cy="6425941"/>
          </a:xfrm>
        </p:grpSpPr>
        <p:sp>
          <p:nvSpPr>
            <p:cNvPr id="48" name="Rounded Rectangle 47"/>
            <p:cNvSpPr/>
            <p:nvPr/>
          </p:nvSpPr>
          <p:spPr>
            <a:xfrm>
              <a:off x="5062787" y="0"/>
              <a:ext cx="3346704" cy="6425941"/>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9" name="Rounded Rectangle 6"/>
            <p:cNvSpPr/>
            <p:nvPr/>
          </p:nvSpPr>
          <p:spPr>
            <a:xfrm>
              <a:off x="5062787" y="0"/>
              <a:ext cx="3346704"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200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Practices</a:t>
              </a:r>
            </a:p>
          </p:txBody>
        </p:sp>
      </p:grpSp>
      <p:grpSp>
        <p:nvGrpSpPr>
          <p:cNvPr id="6" name="Group 5"/>
          <p:cNvGrpSpPr/>
          <p:nvPr/>
        </p:nvGrpSpPr>
        <p:grpSpPr>
          <a:xfrm>
            <a:off x="467700" y="1752168"/>
            <a:ext cx="4134601" cy="3353665"/>
            <a:chOff x="464366" y="1502513"/>
            <a:chExt cx="4217508" cy="3420913"/>
          </a:xfrm>
        </p:grpSpPr>
        <p:sp>
          <p:nvSpPr>
            <p:cNvPr id="46" name="Rounded Rectangle 45"/>
            <p:cNvSpPr/>
            <p:nvPr/>
          </p:nvSpPr>
          <p:spPr>
            <a:xfrm>
              <a:off x="464366" y="1502513"/>
              <a:ext cx="4217508" cy="3420913"/>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7" name="Rounded Rectangle 8"/>
            <p:cNvSpPr/>
            <p:nvPr/>
          </p:nvSpPr>
          <p:spPr>
            <a:xfrm>
              <a:off x="654821" y="1502513"/>
              <a:ext cx="3836598" cy="10262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100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Overview</a:t>
              </a:r>
            </a:p>
          </p:txBody>
        </p:sp>
      </p:grpSp>
      <p:grpSp>
        <p:nvGrpSpPr>
          <p:cNvPr id="8" name="Group 7"/>
          <p:cNvGrpSpPr/>
          <p:nvPr/>
        </p:nvGrpSpPr>
        <p:grpSpPr>
          <a:xfrm>
            <a:off x="4756318" y="3057243"/>
            <a:ext cx="65391" cy="1307819"/>
            <a:chOff x="4838980" y="2833758"/>
            <a:chExt cx="66702" cy="1334044"/>
          </a:xfrm>
        </p:grpSpPr>
        <p:sp>
          <p:nvSpPr>
            <p:cNvPr id="42" name="Straight Connector 11"/>
            <p:cNvSpPr/>
            <p:nvPr/>
          </p:nvSpPr>
          <p:spPr>
            <a:xfrm rot="18289469">
              <a:off x="4205309" y="3487443"/>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Straight Connector 12"/>
            <p:cNvSpPr/>
            <p:nvPr/>
          </p:nvSpPr>
          <p:spPr>
            <a:xfrm rot="18289469">
              <a:off x="4838980" y="3467429"/>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0" name="Group 9"/>
          <p:cNvGrpSpPr/>
          <p:nvPr/>
        </p:nvGrpSpPr>
        <p:grpSpPr>
          <a:xfrm>
            <a:off x="7969988" y="2882962"/>
            <a:ext cx="919747" cy="45987"/>
            <a:chOff x="7069625" y="2655982"/>
            <a:chExt cx="938190" cy="46909"/>
          </a:xfrm>
        </p:grpSpPr>
        <p:sp>
          <p:nvSpPr>
            <p:cNvPr id="38" name="Straight Connector 15"/>
            <p:cNvSpPr/>
            <p:nvPr/>
          </p:nvSpPr>
          <p:spPr>
            <a:xfrm rot="19457599">
              <a:off x="7069625" y="266610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Straight Connector 16"/>
            <p:cNvSpPr/>
            <p:nvPr/>
          </p:nvSpPr>
          <p:spPr>
            <a:xfrm rot="19457599">
              <a:off x="7515265" y="2655982"/>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6" name="Rectangle 35"/>
          <p:cNvSpPr/>
          <p:nvPr/>
        </p:nvSpPr>
        <p:spPr>
          <a:xfrm>
            <a:off x="8803211" y="2170776"/>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18"/>
          <p:cNvSpPr/>
          <p:nvPr/>
        </p:nvSpPr>
        <p:spPr>
          <a:xfrm>
            <a:off x="8845287" y="2309112"/>
            <a:ext cx="2789038" cy="656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Azure Deployment Template with Azure Website + SQL DB </a:t>
            </a:r>
          </a:p>
        </p:txBody>
      </p:sp>
      <p:grpSp>
        <p:nvGrpSpPr>
          <p:cNvPr id="12" name="Group 11"/>
          <p:cNvGrpSpPr/>
          <p:nvPr/>
        </p:nvGrpSpPr>
        <p:grpSpPr>
          <a:xfrm>
            <a:off x="7969988" y="3419761"/>
            <a:ext cx="919747" cy="45987"/>
            <a:chOff x="7069625" y="3203545"/>
            <a:chExt cx="938190" cy="46909"/>
          </a:xfrm>
        </p:grpSpPr>
        <p:sp>
          <p:nvSpPr>
            <p:cNvPr id="34" name="Straight Connector 19"/>
            <p:cNvSpPr/>
            <p:nvPr/>
          </p:nvSpPr>
          <p:spPr>
            <a:xfrm rot="2142401">
              <a:off x="7069625" y="3213662"/>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20"/>
            <p:cNvSpPr/>
            <p:nvPr/>
          </p:nvSpPr>
          <p:spPr>
            <a:xfrm rot="2142401">
              <a:off x="7515265" y="3203545"/>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2" name="Rectangle 31"/>
          <p:cNvSpPr/>
          <p:nvPr/>
        </p:nvSpPr>
        <p:spPr>
          <a:xfrm>
            <a:off x="8803211" y="3244372"/>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22"/>
          <p:cNvSpPr/>
          <p:nvPr/>
        </p:nvSpPr>
        <p:spPr>
          <a:xfrm>
            <a:off x="8845287" y="3410664"/>
            <a:ext cx="2789038" cy="6009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Chef Recipe with Linux VM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on Azure</a:t>
            </a:r>
          </a:p>
        </p:txBody>
      </p:sp>
      <p:grpSp>
        <p:nvGrpSpPr>
          <p:cNvPr id="14" name="Group 13"/>
          <p:cNvGrpSpPr/>
          <p:nvPr/>
        </p:nvGrpSpPr>
        <p:grpSpPr>
          <a:xfrm>
            <a:off x="4756318" y="4130839"/>
            <a:ext cx="65391" cy="1307819"/>
            <a:chOff x="4838980" y="3928882"/>
            <a:chExt cx="66702" cy="1334044"/>
          </a:xfrm>
        </p:grpSpPr>
        <p:sp>
          <p:nvSpPr>
            <p:cNvPr id="30" name="Straight Connector 23"/>
            <p:cNvSpPr/>
            <p:nvPr/>
          </p:nvSpPr>
          <p:spPr>
            <a:xfrm rot="3310531">
              <a:off x="4205309" y="4582567"/>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24"/>
            <p:cNvSpPr/>
            <p:nvPr/>
          </p:nvSpPr>
          <p:spPr>
            <a:xfrm rot="3310531">
              <a:off x="4838980" y="4562553"/>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6" name="Group 15"/>
          <p:cNvGrpSpPr/>
          <p:nvPr/>
        </p:nvGrpSpPr>
        <p:grpSpPr>
          <a:xfrm>
            <a:off x="7969988" y="5030155"/>
            <a:ext cx="919747" cy="45987"/>
            <a:chOff x="7069625" y="4846231"/>
            <a:chExt cx="938190" cy="46909"/>
          </a:xfrm>
        </p:grpSpPr>
        <p:sp>
          <p:nvSpPr>
            <p:cNvPr id="26" name="Straight Connector 27"/>
            <p:cNvSpPr/>
            <p:nvPr/>
          </p:nvSpPr>
          <p:spPr>
            <a:xfrm rot="19457599">
              <a:off x="7069625" y="4856348"/>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Straight Connector 28"/>
            <p:cNvSpPr/>
            <p:nvPr/>
          </p:nvSpPr>
          <p:spPr>
            <a:xfrm rot="19457599">
              <a:off x="7515265" y="4846231"/>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4" name="Rectangle 23"/>
          <p:cNvSpPr/>
          <p:nvPr/>
        </p:nvSpPr>
        <p:spPr>
          <a:xfrm>
            <a:off x="8803211" y="4317968"/>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30"/>
          <p:cNvSpPr/>
          <p:nvPr/>
        </p:nvSpPr>
        <p:spPr>
          <a:xfrm>
            <a:off x="8845287" y="4502098"/>
            <a:ext cx="2789038" cy="565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VSTS (</a:t>
            </a:r>
            <a:r>
              <a:rPr lang="en-US" sz="1568" dirty="0" err="1">
                <a:gradFill>
                  <a:gsLst>
                    <a:gs pos="2917">
                      <a:schemeClr val="bg1"/>
                    </a:gs>
                    <a:gs pos="30000">
                      <a:schemeClr val="bg1"/>
                    </a:gs>
                  </a:gsLst>
                  <a:lin ang="5400000" scaled="0"/>
                </a:gradFill>
              </a:rPr>
              <a:t>git</a:t>
            </a:r>
            <a:r>
              <a:rPr lang="en-US" sz="1568" dirty="0">
                <a:gradFill>
                  <a:gsLst>
                    <a:gs pos="2917">
                      <a:schemeClr val="bg1"/>
                    </a:gs>
                    <a:gs pos="30000">
                      <a:schemeClr val="bg1"/>
                    </a:gs>
                  </a:gsLst>
                  <a:lin ang="5400000" scaled="0"/>
                </a:gradFill>
              </a:rPr>
              <a:t>) + Jenkins (build)</a:t>
            </a:r>
          </a:p>
        </p:txBody>
      </p:sp>
      <p:grpSp>
        <p:nvGrpSpPr>
          <p:cNvPr id="18" name="Group 17"/>
          <p:cNvGrpSpPr/>
          <p:nvPr/>
        </p:nvGrpSpPr>
        <p:grpSpPr>
          <a:xfrm>
            <a:off x="7969988" y="5566953"/>
            <a:ext cx="919747" cy="45987"/>
            <a:chOff x="7069625" y="5393793"/>
            <a:chExt cx="938190" cy="46909"/>
          </a:xfrm>
        </p:grpSpPr>
        <p:sp>
          <p:nvSpPr>
            <p:cNvPr id="22" name="Straight Connector 31"/>
            <p:cNvSpPr/>
            <p:nvPr/>
          </p:nvSpPr>
          <p:spPr>
            <a:xfrm rot="2142401">
              <a:off x="7069625" y="540391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32"/>
            <p:cNvSpPr/>
            <p:nvPr/>
          </p:nvSpPr>
          <p:spPr>
            <a:xfrm rot="2142401">
              <a:off x="7515265" y="5393793"/>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0" name="Rectangle 19"/>
          <p:cNvSpPr/>
          <p:nvPr/>
        </p:nvSpPr>
        <p:spPr>
          <a:xfrm>
            <a:off x="8803211" y="5391565"/>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34"/>
          <p:cNvSpPr/>
          <p:nvPr/>
        </p:nvSpPr>
        <p:spPr>
          <a:xfrm>
            <a:off x="8845287" y="5557856"/>
            <a:ext cx="2789038" cy="6009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err="1">
                <a:gradFill>
                  <a:gsLst>
                    <a:gs pos="2917">
                      <a:schemeClr val="bg1"/>
                    </a:gs>
                    <a:gs pos="30000">
                      <a:schemeClr val="bg1"/>
                    </a:gs>
                  </a:gsLst>
                  <a:lin ang="5400000" scaled="0"/>
                </a:gradFill>
              </a:rPr>
              <a:t>Github</a:t>
            </a:r>
            <a:r>
              <a:rPr lang="en-US" sz="1568" dirty="0">
                <a:gradFill>
                  <a:gsLst>
                    <a:gs pos="2917">
                      <a:schemeClr val="bg1"/>
                    </a:gs>
                    <a:gs pos="30000">
                      <a:schemeClr val="bg1"/>
                    </a:gs>
                  </a:gsLst>
                  <a:lin ang="5400000" scaled="0"/>
                </a:gradFill>
              </a:rPr>
              <a:t> + VSTS </a:t>
            </a:r>
            <a:r>
              <a:rPr lang="en-US" sz="1568" dirty="0" err="1">
                <a:gradFill>
                  <a:gsLst>
                    <a:gs pos="2917">
                      <a:schemeClr val="bg1"/>
                    </a:gs>
                    <a:gs pos="30000">
                      <a:schemeClr val="bg1"/>
                    </a:gs>
                  </a:gsLst>
                  <a:lin ang="5400000" scaled="0"/>
                </a:gradFill>
              </a:rPr>
              <a:t>Gradle</a:t>
            </a:r>
            <a:r>
              <a:rPr lang="en-US" sz="1568" dirty="0">
                <a:gradFill>
                  <a:gsLst>
                    <a:gs pos="2917">
                      <a:schemeClr val="bg1"/>
                    </a:gs>
                    <a:gs pos="30000">
                      <a:schemeClr val="bg1"/>
                    </a:gs>
                  </a:gsLst>
                  <a:lin ang="5400000" scaled="0"/>
                </a:gradFill>
              </a:rPr>
              <a:t> (build)</a:t>
            </a:r>
          </a:p>
        </p:txBody>
      </p:sp>
      <p:grpSp>
        <p:nvGrpSpPr>
          <p:cNvPr id="7" name="Group 6"/>
          <p:cNvGrpSpPr/>
          <p:nvPr/>
        </p:nvGrpSpPr>
        <p:grpSpPr>
          <a:xfrm>
            <a:off x="623601" y="3781170"/>
            <a:ext cx="3791989" cy="933561"/>
            <a:chOff x="2586855" y="3572201"/>
            <a:chExt cx="1904563" cy="952281"/>
          </a:xfrm>
        </p:grpSpPr>
        <p:sp>
          <p:nvSpPr>
            <p:cNvPr id="44" name="Rounded Rectangle 43"/>
            <p:cNvSpPr/>
            <p:nvPr/>
          </p:nvSpPr>
          <p:spPr>
            <a:xfrm>
              <a:off x="2586855" y="3572201"/>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ed Rectangle 10"/>
            <p:cNvSpPr/>
            <p:nvPr/>
          </p:nvSpPr>
          <p:spPr>
            <a:xfrm>
              <a:off x="2614746" y="3600092"/>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People, Process, Biz Value,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SDLC, methodologies, etc.</a:t>
              </a:r>
            </a:p>
          </p:txBody>
        </p:sp>
      </p:grpSp>
      <p:grpSp>
        <p:nvGrpSpPr>
          <p:cNvPr id="9" name="Group 8"/>
          <p:cNvGrpSpPr/>
          <p:nvPr/>
        </p:nvGrpSpPr>
        <p:grpSpPr>
          <a:xfrm>
            <a:off x="5162438" y="2707574"/>
            <a:ext cx="2877524" cy="933561"/>
            <a:chOff x="5253244" y="2477077"/>
            <a:chExt cx="1904563" cy="952281"/>
          </a:xfrm>
        </p:grpSpPr>
        <p:sp>
          <p:nvSpPr>
            <p:cNvPr id="40" name="Rounded Rectangle 39"/>
            <p:cNvSpPr/>
            <p:nvPr/>
          </p:nvSpPr>
          <p:spPr>
            <a:xfrm>
              <a:off x="5253244" y="2477077"/>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14"/>
            <p:cNvSpPr/>
            <p:nvPr/>
          </p:nvSpPr>
          <p:spPr>
            <a:xfrm>
              <a:off x="5281135" y="2504968"/>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Infrastructure as Code</a:t>
              </a:r>
            </a:p>
          </p:txBody>
        </p:sp>
      </p:grpSp>
      <p:grpSp>
        <p:nvGrpSpPr>
          <p:cNvPr id="15" name="Group 14"/>
          <p:cNvGrpSpPr/>
          <p:nvPr/>
        </p:nvGrpSpPr>
        <p:grpSpPr>
          <a:xfrm>
            <a:off x="5162438" y="4854766"/>
            <a:ext cx="2877524" cy="933561"/>
            <a:chOff x="5253244" y="4667325"/>
            <a:chExt cx="1904563" cy="952281"/>
          </a:xfrm>
        </p:grpSpPr>
        <p:sp>
          <p:nvSpPr>
            <p:cNvPr id="28" name="Rounded Rectangle 27"/>
            <p:cNvSpPr/>
            <p:nvPr/>
          </p:nvSpPr>
          <p:spPr>
            <a:xfrm>
              <a:off x="5253244" y="4667325"/>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6"/>
            <p:cNvSpPr/>
            <p:nvPr/>
          </p:nvSpPr>
          <p:spPr>
            <a:xfrm>
              <a:off x="5281135" y="4695216"/>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Continuous Integration</a:t>
              </a:r>
            </a:p>
          </p:txBody>
        </p:sp>
      </p:grpSp>
    </p:spTree>
    <p:extLst>
      <p:ext uri="{BB962C8B-B14F-4D97-AF65-F5344CB8AC3E}">
        <p14:creationId xmlns:p14="http://schemas.microsoft.com/office/powerpoint/2010/main" val="92944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395103-0D34-4DCC-90AB-FB08A2C0D6BE}"/>
              </a:ext>
            </a:extLst>
          </p:cNvPr>
          <p:cNvSpPr>
            <a:spLocks noGrp="1"/>
          </p:cNvSpPr>
          <p:nvPr>
            <p:ph type="title"/>
          </p:nvPr>
        </p:nvSpPr>
        <p:spPr/>
        <p:txBody>
          <a:bodyPr/>
          <a:lstStyle/>
          <a:p>
            <a:r>
              <a:rPr lang="en-US" dirty="0"/>
              <a:t>Systems Value of DevOps</a:t>
            </a:r>
          </a:p>
        </p:txBody>
      </p:sp>
      <p:sp>
        <p:nvSpPr>
          <p:cNvPr id="6" name="Content Placeholder 5">
            <a:extLst>
              <a:ext uri="{FF2B5EF4-FFF2-40B4-BE49-F238E27FC236}">
                <a16:creationId xmlns:a16="http://schemas.microsoft.com/office/drawing/2014/main" id="{E8952BC1-CCBD-45A0-B015-D17561FC544A}"/>
              </a:ext>
            </a:extLst>
          </p:cNvPr>
          <p:cNvSpPr>
            <a:spLocks noGrp="1"/>
          </p:cNvSpPr>
          <p:nvPr>
            <p:ph idx="1"/>
          </p:nvPr>
        </p:nvSpPr>
        <p:spPr/>
        <p:txBody>
          <a:bodyPr/>
          <a:lstStyle/>
          <a:p>
            <a:r>
              <a:rPr lang="en-US" dirty="0"/>
              <a:t>Highly Scalable</a:t>
            </a:r>
          </a:p>
          <a:p>
            <a:r>
              <a:rPr lang="en-US" dirty="0"/>
              <a:t>Highly Resilient</a:t>
            </a:r>
          </a:p>
          <a:p>
            <a:r>
              <a:rPr lang="en-US" dirty="0"/>
              <a:t>Highly Performant </a:t>
            </a:r>
          </a:p>
          <a:p>
            <a:r>
              <a:rPr lang="en-US" dirty="0"/>
              <a:t>Right Sized</a:t>
            </a:r>
          </a:p>
          <a:p>
            <a:r>
              <a:rPr lang="en-US" dirty="0"/>
              <a:t>Fully Automated</a:t>
            </a:r>
          </a:p>
          <a:p>
            <a:r>
              <a:rPr lang="en-US" dirty="0"/>
              <a:t>CI/CD  - Continuous Integration/ Continuous Deployment</a:t>
            </a:r>
          </a:p>
          <a:p>
            <a:r>
              <a:rPr lang="en-US" dirty="0"/>
              <a:t>Much, Much More!!!</a:t>
            </a:r>
          </a:p>
          <a:p>
            <a:endParaRPr lang="en-US" dirty="0"/>
          </a:p>
        </p:txBody>
      </p:sp>
    </p:spTree>
    <p:extLst>
      <p:ext uri="{BB962C8B-B14F-4D97-AF65-F5344CB8AC3E}">
        <p14:creationId xmlns:p14="http://schemas.microsoft.com/office/powerpoint/2010/main" val="31147142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2394</TotalTime>
  <Words>5682</Words>
  <Application>Microsoft Office PowerPoint</Application>
  <PresentationFormat>Widescreen</PresentationFormat>
  <Paragraphs>557</Paragraphs>
  <Slides>37</Slides>
  <Notes>37</Notes>
  <HiddenSlides>1</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4" baseType="lpstr">
      <vt:lpstr>MS PGothic</vt:lpstr>
      <vt:lpstr>SimSun</vt:lpstr>
      <vt:lpstr>游ゴシック</vt:lpstr>
      <vt:lpstr>游ゴシック Light</vt:lpstr>
      <vt:lpstr>Arial</vt:lpstr>
      <vt:lpstr>Arial Narrow</vt:lpstr>
      <vt:lpstr>Calibri</vt:lpstr>
      <vt:lpstr>Calibri Light</vt:lpstr>
      <vt:lpstr>Segoe UI</vt:lpstr>
      <vt:lpstr>Segoe UI Light</vt:lpstr>
      <vt:lpstr>Segoe UI Semibold</vt:lpstr>
      <vt:lpstr>Segoe UI Semilight</vt:lpstr>
      <vt:lpstr>Times New Roman</vt:lpstr>
      <vt:lpstr>Trebuchet MS</vt:lpstr>
      <vt:lpstr>Wingdings</vt:lpstr>
      <vt:lpstr>Office Theme</vt:lpstr>
      <vt:lpstr>think-cell Slide</vt:lpstr>
      <vt:lpstr>Exam Jump Start 70-535 Architecting Microsoft Azure Solutions DevOps and Next Steps </vt:lpstr>
      <vt:lpstr>Architect Defined</vt:lpstr>
      <vt:lpstr>2016 CIO Priorities &amp; Challenges</vt:lpstr>
      <vt:lpstr>Translate Business Objectives Into Actions</vt:lpstr>
      <vt:lpstr>DevOps is the union of people, process, and tools  to enable continuous delivery of value of our end uses. </vt:lpstr>
      <vt:lpstr>Culture Change &amp; Digital Transformation</vt:lpstr>
      <vt:lpstr>DevOps Practices</vt:lpstr>
      <vt:lpstr>DevOps Frame</vt:lpstr>
      <vt:lpstr>Systems Value of DevOps</vt:lpstr>
      <vt:lpstr>Before DevOps</vt:lpstr>
      <vt:lpstr>After  DevOps</vt:lpstr>
      <vt:lpstr>Release Cycle 18 months  4 weeks Hotfix 6 week  Same Day Investment  3 weeks</vt:lpstr>
      <vt:lpstr>Role of Security in DevOps aka DevSecOps</vt:lpstr>
      <vt:lpstr>Roles and Responsibilities</vt:lpstr>
      <vt:lpstr>Tip: Must Read Book </vt:lpstr>
      <vt:lpstr>What is DevOps…</vt:lpstr>
      <vt:lpstr>Traditional vs modern dev-ops</vt:lpstr>
      <vt:lpstr>Containerization</vt:lpstr>
      <vt:lpstr>Cloud is a new way to think about a datacenter </vt:lpstr>
      <vt:lpstr>DevOps Journey</vt:lpstr>
      <vt:lpstr>Kickstart Your DevOps Journey</vt:lpstr>
      <vt:lpstr>Post Hack </vt:lpstr>
      <vt:lpstr>End of Event Brainstorming</vt:lpstr>
      <vt:lpstr>Brainstorming:  AHA Moments</vt:lpstr>
      <vt:lpstr>Brainstorming: Scale and Offshore Collaboration</vt:lpstr>
      <vt:lpstr>End of Event Report</vt:lpstr>
      <vt:lpstr>DevOps + Containers Enable Microservices</vt:lpstr>
      <vt:lpstr>DevOps &amp; Monolithic vs Micro Services</vt:lpstr>
      <vt:lpstr>Monolith/Traditional vs Microservices/born in cloud</vt:lpstr>
      <vt:lpstr>Labs – Containers http://aka.ms/534Labs Scroll Down to #7 at bottom for containers</vt:lpstr>
      <vt:lpstr>Azure Docs Architecture Center https://docs.microsoft.com/en-us/azure/architecture/ </vt:lpstr>
      <vt:lpstr>Tips, Tricks and Field Experiences </vt:lpstr>
      <vt:lpstr>Tips, Tricks and Field Experiences </vt:lpstr>
      <vt:lpstr>Questions… Answered at Events</vt:lpstr>
      <vt:lpstr>Event Notifications – Http://ITProGuru.com/join Example: Azure Certification Jump Start  70-534 Architecting Microsoft Azure Solutions </vt:lpstr>
      <vt:lpstr>PowerPoint Presentation</vt:lpstr>
      <vt:lpstr>More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Azure Certification Jump Start 70-534 Architecting Microsoft Azure Solutions</dc:title>
  <dc:creator>Dan Stolts</dc:creator>
  <cp:lastModifiedBy>Dan Stolts</cp:lastModifiedBy>
  <cp:revision>34</cp:revision>
  <dcterms:created xsi:type="dcterms:W3CDTF">2016-02-03T15:43:24Z</dcterms:created>
  <dcterms:modified xsi:type="dcterms:W3CDTF">2018-01-18T20:24:23Z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2017-10-19T07:33:43.2546590-04:00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